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xml" ContentType="application/inkml+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ink/ink2.xml" ContentType="application/inkml+xml"/>
  <Override PartName="/ppt/ink/ink3.xml" ContentType="application/inkml+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1363" r:id="rId2"/>
    <p:sldId id="1352" r:id="rId3"/>
    <p:sldId id="1516" r:id="rId4"/>
    <p:sldId id="1520" r:id="rId5"/>
    <p:sldId id="1519" r:id="rId6"/>
    <p:sldId id="1493" r:id="rId7"/>
    <p:sldId id="1500" r:id="rId8"/>
    <p:sldId id="1496" r:id="rId9"/>
    <p:sldId id="1489" r:id="rId10"/>
    <p:sldId id="1421" r:id="rId11"/>
    <p:sldId id="1444" r:id="rId12"/>
    <p:sldId id="1432" r:id="rId13"/>
    <p:sldId id="1433" r:id="rId14"/>
    <p:sldId id="1436" r:id="rId15"/>
    <p:sldId id="1437" r:id="rId16"/>
    <p:sldId id="1289" r:id="rId17"/>
    <p:sldId id="1438" r:id="rId18"/>
    <p:sldId id="1434" r:id="rId19"/>
    <p:sldId id="1439" r:id="rId20"/>
    <p:sldId id="1440" r:id="rId21"/>
    <p:sldId id="1287" r:id="rId22"/>
    <p:sldId id="1443" r:id="rId23"/>
    <p:sldId id="1424" r:id="rId24"/>
    <p:sldId id="1447" r:id="rId25"/>
    <p:sldId id="1497" r:id="rId26"/>
    <p:sldId id="1515" r:id="rId27"/>
    <p:sldId id="1499" r:id="rId28"/>
    <p:sldId id="1521" r:id="rId29"/>
    <p:sldId id="1498" r:id="rId30"/>
    <p:sldId id="1501" r:id="rId31"/>
    <p:sldId id="1502" r:id="rId32"/>
    <p:sldId id="1422" r:id="rId33"/>
    <p:sldId id="1503" r:id="rId34"/>
    <p:sldId id="1418" r:id="rId35"/>
    <p:sldId id="1510" r:id="rId36"/>
    <p:sldId id="1425" r:id="rId37"/>
    <p:sldId id="1215" r:id="rId38"/>
    <p:sldId id="1427" r:id="rId39"/>
    <p:sldId id="1522" r:id="rId40"/>
    <p:sldId id="1453" r:id="rId41"/>
    <p:sldId id="1511" r:id="rId42"/>
    <p:sldId id="1490" r:id="rId43"/>
    <p:sldId id="1492" r:id="rId44"/>
    <p:sldId id="1504"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Thurlow" initials="CT" lastIdx="8" clrIdx="0">
    <p:extLst>
      <p:ext uri="{19B8F6BF-5375-455C-9EA6-DF929625EA0E}">
        <p15:presenceInfo xmlns:p15="http://schemas.microsoft.com/office/powerpoint/2012/main" userId="Claire Thurlo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4092"/>
    <p:restoredTop sz="61568"/>
  </p:normalViewPr>
  <p:slideViewPr>
    <p:cSldViewPr snapToGrid="0" snapToObjects="1">
      <p:cViewPr varScale="1">
        <p:scale>
          <a:sx n="103" d="100"/>
          <a:sy n="103" d="100"/>
        </p:scale>
        <p:origin x="114" y="360"/>
      </p:cViewPr>
      <p:guideLst/>
    </p:cSldViewPr>
  </p:slideViewPr>
  <p:notesTextViewPr>
    <p:cViewPr>
      <p:scale>
        <a:sx n="1" d="1"/>
        <a:sy n="1" d="1"/>
      </p:scale>
      <p:origin x="0" y="0"/>
    </p:cViewPr>
  </p:notesTextViewPr>
  <p:notesViewPr>
    <p:cSldViewPr snapToGrid="0" snapToObjects="1">
      <p:cViewPr varScale="1">
        <p:scale>
          <a:sx n="88" d="100"/>
          <a:sy n="88"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ata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376EA5-212D-4968-AA2B-7CB8D7173C17}"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FE073102-4510-4E87-8B04-26B81569CBF0}">
      <dgm:prSet/>
      <dgm:spPr/>
      <dgm:t>
        <a:bodyPr/>
        <a:lstStyle/>
        <a:p>
          <a:r>
            <a:rPr lang="en-US" dirty="0"/>
            <a:t>Hormone therapies</a:t>
          </a:r>
        </a:p>
      </dgm:t>
    </dgm:pt>
    <dgm:pt modelId="{61BB2F72-E256-4E28-85F7-5941D8AFFBA9}" type="parTrans" cxnId="{407D7337-07B7-496B-8499-72AA988621B9}">
      <dgm:prSet/>
      <dgm:spPr/>
      <dgm:t>
        <a:bodyPr/>
        <a:lstStyle/>
        <a:p>
          <a:endParaRPr lang="en-US"/>
        </a:p>
      </dgm:t>
    </dgm:pt>
    <dgm:pt modelId="{A49271CB-4F7A-48C3-8D10-4436D97342CA}" type="sibTrans" cxnId="{407D7337-07B7-496B-8499-72AA988621B9}">
      <dgm:prSet/>
      <dgm:spPr/>
      <dgm:t>
        <a:bodyPr/>
        <a:lstStyle/>
        <a:p>
          <a:endParaRPr lang="en-US"/>
        </a:p>
      </dgm:t>
    </dgm:pt>
    <dgm:pt modelId="{6230DE96-A6AE-474A-A4E7-A8A548C60FBD}">
      <dgm:prSet/>
      <dgm:spPr/>
      <dgm:t>
        <a:bodyPr/>
        <a:lstStyle/>
        <a:p>
          <a:r>
            <a:rPr lang="en-US" dirty="0"/>
            <a:t>History of trans healthcare, and the new Welsh pathway</a:t>
          </a:r>
        </a:p>
      </dgm:t>
    </dgm:pt>
    <dgm:pt modelId="{71B81FDB-0737-4E8D-ABE1-BDBD87E3DC2F}" type="parTrans" cxnId="{AB623909-DF81-4F73-A24A-2DCF87766640}">
      <dgm:prSet/>
      <dgm:spPr/>
      <dgm:t>
        <a:bodyPr/>
        <a:lstStyle/>
        <a:p>
          <a:endParaRPr lang="en-US"/>
        </a:p>
      </dgm:t>
    </dgm:pt>
    <dgm:pt modelId="{C0627BB1-D6B2-4211-BF74-8B01F9549178}" type="sibTrans" cxnId="{AB623909-DF81-4F73-A24A-2DCF87766640}">
      <dgm:prSet/>
      <dgm:spPr/>
      <dgm:t>
        <a:bodyPr/>
        <a:lstStyle/>
        <a:p>
          <a:endParaRPr lang="en-US"/>
        </a:p>
      </dgm:t>
    </dgm:pt>
    <dgm:pt modelId="{11C22CB6-E243-4D5F-9C23-ACAA63B8507C}">
      <dgm:prSet/>
      <dgm:spPr/>
      <dgm:t>
        <a:bodyPr/>
        <a:lstStyle/>
        <a:p>
          <a:r>
            <a:rPr lang="en-US" dirty="0"/>
            <a:t>Trans identities and inclusive practice</a:t>
          </a:r>
        </a:p>
      </dgm:t>
    </dgm:pt>
    <dgm:pt modelId="{B6BB041C-3A11-4312-BF03-726FAEDED599}" type="parTrans" cxnId="{B92123F6-E15F-4DBA-BA8B-A230252ED4D0}">
      <dgm:prSet/>
      <dgm:spPr/>
      <dgm:t>
        <a:bodyPr/>
        <a:lstStyle/>
        <a:p>
          <a:endParaRPr lang="en-US"/>
        </a:p>
      </dgm:t>
    </dgm:pt>
    <dgm:pt modelId="{EF57F215-7714-40E4-983E-0BA3AB4FE007}" type="sibTrans" cxnId="{B92123F6-E15F-4DBA-BA8B-A230252ED4D0}">
      <dgm:prSet/>
      <dgm:spPr/>
      <dgm:t>
        <a:bodyPr/>
        <a:lstStyle/>
        <a:p>
          <a:endParaRPr lang="en-US"/>
        </a:p>
      </dgm:t>
    </dgm:pt>
    <dgm:pt modelId="{97A4C20F-2D76-4EFF-8610-4812400F3B9E}">
      <dgm:prSet/>
      <dgm:spPr/>
      <dgm:t>
        <a:bodyPr/>
        <a:lstStyle/>
        <a:p>
          <a:r>
            <a:rPr lang="en-US" dirty="0"/>
            <a:t>Sexual health, contraception, and screening</a:t>
          </a:r>
        </a:p>
      </dgm:t>
    </dgm:pt>
    <dgm:pt modelId="{78D152C6-44E9-4FAE-9C11-EE6234108264}" type="parTrans" cxnId="{5CABF44D-B0E2-47CA-AC09-3A4E09D76DA5}">
      <dgm:prSet/>
      <dgm:spPr/>
      <dgm:t>
        <a:bodyPr/>
        <a:lstStyle/>
        <a:p>
          <a:endParaRPr lang="en-US"/>
        </a:p>
      </dgm:t>
    </dgm:pt>
    <dgm:pt modelId="{6C520092-2C8C-4F81-A0B4-327B91741D26}" type="sibTrans" cxnId="{5CABF44D-B0E2-47CA-AC09-3A4E09D76DA5}">
      <dgm:prSet/>
      <dgm:spPr/>
      <dgm:t>
        <a:bodyPr/>
        <a:lstStyle/>
        <a:p>
          <a:endParaRPr lang="en-US"/>
        </a:p>
      </dgm:t>
    </dgm:pt>
    <dgm:pt modelId="{0495EDF2-D020-4C0D-9D78-176ADEAE8E8A}">
      <dgm:prSet/>
      <dgm:spPr/>
      <dgm:t>
        <a:bodyPr/>
        <a:lstStyle/>
        <a:p>
          <a:r>
            <a:rPr lang="en-US" dirty="0"/>
            <a:t>Initiating and monitoring patients</a:t>
          </a:r>
        </a:p>
      </dgm:t>
    </dgm:pt>
    <dgm:pt modelId="{1E3AC432-25C4-418A-82D4-21D86F6E6A2E}" type="parTrans" cxnId="{F420FD82-AB96-4D7C-A439-CD9A5B7260BD}">
      <dgm:prSet/>
      <dgm:spPr/>
      <dgm:t>
        <a:bodyPr/>
        <a:lstStyle/>
        <a:p>
          <a:endParaRPr lang="en-US"/>
        </a:p>
      </dgm:t>
    </dgm:pt>
    <dgm:pt modelId="{8B80A3C0-A43C-4ECD-A526-982C6ED078F0}" type="sibTrans" cxnId="{F420FD82-AB96-4D7C-A439-CD9A5B7260BD}">
      <dgm:prSet/>
      <dgm:spPr/>
      <dgm:t>
        <a:bodyPr/>
        <a:lstStyle/>
        <a:p>
          <a:endParaRPr lang="en-US"/>
        </a:p>
      </dgm:t>
    </dgm:pt>
    <dgm:pt modelId="{699417D5-6A17-4EE9-9F7B-2E909A832432}">
      <dgm:prSet/>
      <dgm:spPr/>
      <dgm:t>
        <a:bodyPr/>
        <a:lstStyle/>
        <a:p>
          <a:r>
            <a:rPr lang="en-US" dirty="0"/>
            <a:t>Long term care and the DES</a:t>
          </a:r>
        </a:p>
      </dgm:t>
    </dgm:pt>
    <dgm:pt modelId="{71E4DDBC-10D6-4B0D-AB8B-7F720C6878B4}" type="parTrans" cxnId="{815067D4-56D3-4F89-962D-B5EFB1DB71D0}">
      <dgm:prSet/>
      <dgm:spPr/>
      <dgm:t>
        <a:bodyPr/>
        <a:lstStyle/>
        <a:p>
          <a:endParaRPr lang="en-US"/>
        </a:p>
      </dgm:t>
    </dgm:pt>
    <dgm:pt modelId="{E6AD9A52-B9FA-4733-B754-AC693795F473}" type="sibTrans" cxnId="{815067D4-56D3-4F89-962D-B5EFB1DB71D0}">
      <dgm:prSet/>
      <dgm:spPr/>
      <dgm:t>
        <a:bodyPr/>
        <a:lstStyle/>
        <a:p>
          <a:endParaRPr lang="en-US"/>
        </a:p>
      </dgm:t>
    </dgm:pt>
    <dgm:pt modelId="{91C24D16-258F-4E6B-A8E3-F9FB7DF6590B}" type="pres">
      <dgm:prSet presAssocID="{F4376EA5-212D-4968-AA2B-7CB8D7173C17}" presName="root" presStyleCnt="0">
        <dgm:presLayoutVars>
          <dgm:dir/>
          <dgm:resizeHandles val="exact"/>
        </dgm:presLayoutVars>
      </dgm:prSet>
      <dgm:spPr/>
    </dgm:pt>
    <dgm:pt modelId="{7676CFAC-AA1C-4622-83B9-8C27E7160D07}" type="pres">
      <dgm:prSet presAssocID="{6230DE96-A6AE-474A-A4E7-A8A548C60FBD}" presName="compNode" presStyleCnt="0"/>
      <dgm:spPr/>
    </dgm:pt>
    <dgm:pt modelId="{0738C0F6-C190-4361-AE71-5F7A2CC638E4}" type="pres">
      <dgm:prSet presAssocID="{6230DE96-A6AE-474A-A4E7-A8A548C60FBD}" presName="bgRect" presStyleLbl="bgShp" presStyleIdx="0" presStyleCnt="6"/>
      <dgm:spPr/>
    </dgm:pt>
    <dgm:pt modelId="{8C17FC7D-10F3-4D2A-9631-F9330A57549E}" type="pres">
      <dgm:prSet presAssocID="{6230DE96-A6AE-474A-A4E7-A8A548C60FBD}"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lenched Fist with solid fill"/>
        </a:ext>
      </dgm:extLst>
    </dgm:pt>
    <dgm:pt modelId="{9CB29A2E-4703-48CF-9777-5001EFD304E6}" type="pres">
      <dgm:prSet presAssocID="{6230DE96-A6AE-474A-A4E7-A8A548C60FBD}" presName="spaceRect" presStyleCnt="0"/>
      <dgm:spPr/>
    </dgm:pt>
    <dgm:pt modelId="{38AC8360-2F95-4316-988D-7C2B05D87F6A}" type="pres">
      <dgm:prSet presAssocID="{6230DE96-A6AE-474A-A4E7-A8A548C60FBD}" presName="parTx" presStyleLbl="revTx" presStyleIdx="0" presStyleCnt="6">
        <dgm:presLayoutVars>
          <dgm:chMax val="0"/>
          <dgm:chPref val="0"/>
        </dgm:presLayoutVars>
      </dgm:prSet>
      <dgm:spPr/>
    </dgm:pt>
    <dgm:pt modelId="{15614CF4-DA0C-42D4-8317-0EE24A883EEC}" type="pres">
      <dgm:prSet presAssocID="{C0627BB1-D6B2-4211-BF74-8B01F9549178}" presName="sibTrans" presStyleCnt="0"/>
      <dgm:spPr/>
    </dgm:pt>
    <dgm:pt modelId="{CD905DF4-D0DD-40C0-991D-DF88F859EB0F}" type="pres">
      <dgm:prSet presAssocID="{11C22CB6-E243-4D5F-9C23-ACAA63B8507C}" presName="compNode" presStyleCnt="0"/>
      <dgm:spPr/>
    </dgm:pt>
    <dgm:pt modelId="{971E5938-61C4-4C9A-8315-1C47A2DE8AB3}" type="pres">
      <dgm:prSet presAssocID="{11C22CB6-E243-4D5F-9C23-ACAA63B8507C}" presName="bgRect" presStyleLbl="bgShp" presStyleIdx="1" presStyleCnt="6"/>
      <dgm:spPr/>
    </dgm:pt>
    <dgm:pt modelId="{10065CF4-BB64-4B21-BC08-2568E94B41FA}" type="pres">
      <dgm:prSet presAssocID="{11C22CB6-E243-4D5F-9C23-ACAA63B8507C}"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dicine"/>
        </a:ext>
      </dgm:extLst>
    </dgm:pt>
    <dgm:pt modelId="{12F4A2AE-F26B-4557-82F4-658627B09D36}" type="pres">
      <dgm:prSet presAssocID="{11C22CB6-E243-4D5F-9C23-ACAA63B8507C}" presName="spaceRect" presStyleCnt="0"/>
      <dgm:spPr/>
    </dgm:pt>
    <dgm:pt modelId="{B89BF4C6-F78B-43FB-A619-1680EE04FB36}" type="pres">
      <dgm:prSet presAssocID="{11C22CB6-E243-4D5F-9C23-ACAA63B8507C}" presName="parTx" presStyleLbl="revTx" presStyleIdx="1" presStyleCnt="6">
        <dgm:presLayoutVars>
          <dgm:chMax val="0"/>
          <dgm:chPref val="0"/>
        </dgm:presLayoutVars>
      </dgm:prSet>
      <dgm:spPr/>
    </dgm:pt>
    <dgm:pt modelId="{380B97C8-3429-4C9D-BB5D-75C2423F7B03}" type="pres">
      <dgm:prSet presAssocID="{EF57F215-7714-40E4-983E-0BA3AB4FE007}" presName="sibTrans" presStyleCnt="0"/>
      <dgm:spPr/>
    </dgm:pt>
    <dgm:pt modelId="{6134BBE6-F7ED-4691-B7F7-AD120D6BB30D}" type="pres">
      <dgm:prSet presAssocID="{FE073102-4510-4E87-8B04-26B81569CBF0}" presName="compNode" presStyleCnt="0"/>
      <dgm:spPr/>
    </dgm:pt>
    <dgm:pt modelId="{412798DA-F518-477A-AA8A-ECC1C43DACC2}" type="pres">
      <dgm:prSet presAssocID="{FE073102-4510-4E87-8B04-26B81569CBF0}" presName="bgRect" presStyleLbl="bgShp" presStyleIdx="2" presStyleCnt="6"/>
      <dgm:spPr/>
    </dgm:pt>
    <dgm:pt modelId="{18D0515D-864E-4022-A9A5-5E1053AA87D7}" type="pres">
      <dgm:prSet presAssocID="{FE073102-4510-4E87-8B04-26B81569CBF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terodactyl"/>
        </a:ext>
      </dgm:extLst>
    </dgm:pt>
    <dgm:pt modelId="{43041D15-44B9-44BD-B37E-A95E1B502041}" type="pres">
      <dgm:prSet presAssocID="{FE073102-4510-4E87-8B04-26B81569CBF0}" presName="spaceRect" presStyleCnt="0"/>
      <dgm:spPr/>
    </dgm:pt>
    <dgm:pt modelId="{CE1E238F-0841-4E29-BA1D-5E32CEEEC125}" type="pres">
      <dgm:prSet presAssocID="{FE073102-4510-4E87-8B04-26B81569CBF0}" presName="parTx" presStyleLbl="revTx" presStyleIdx="2" presStyleCnt="6">
        <dgm:presLayoutVars>
          <dgm:chMax val="0"/>
          <dgm:chPref val="0"/>
        </dgm:presLayoutVars>
      </dgm:prSet>
      <dgm:spPr/>
    </dgm:pt>
    <dgm:pt modelId="{38903624-A6CB-4836-85AD-3A4B2BD686CF}" type="pres">
      <dgm:prSet presAssocID="{A49271CB-4F7A-48C3-8D10-4436D97342CA}" presName="sibTrans" presStyleCnt="0"/>
      <dgm:spPr/>
    </dgm:pt>
    <dgm:pt modelId="{AECEFA04-9FDD-4835-A6C1-19B27FD761A4}" type="pres">
      <dgm:prSet presAssocID="{0495EDF2-D020-4C0D-9D78-176ADEAE8E8A}" presName="compNode" presStyleCnt="0"/>
      <dgm:spPr/>
    </dgm:pt>
    <dgm:pt modelId="{92F46E8B-6397-4DCD-B79F-4183598A3FFF}" type="pres">
      <dgm:prSet presAssocID="{0495EDF2-D020-4C0D-9D78-176ADEAE8E8A}" presName="bgRect" presStyleLbl="bgShp" presStyleIdx="3" presStyleCnt="6"/>
      <dgm:spPr/>
    </dgm:pt>
    <dgm:pt modelId="{6B65EEAA-C039-4EDC-92BA-901A34ECED79}" type="pres">
      <dgm:prSet presAssocID="{0495EDF2-D020-4C0D-9D78-176ADEAE8E8A}" presName="iconRect" presStyleLbl="node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Remote learning language with solid fill"/>
        </a:ext>
      </dgm:extLst>
    </dgm:pt>
    <dgm:pt modelId="{6FDCFA75-F766-45F6-83A3-2C264AC8E405}" type="pres">
      <dgm:prSet presAssocID="{0495EDF2-D020-4C0D-9D78-176ADEAE8E8A}" presName="spaceRect" presStyleCnt="0"/>
      <dgm:spPr/>
    </dgm:pt>
    <dgm:pt modelId="{AA1090EE-4D2F-4661-99E5-7042A3BF40B4}" type="pres">
      <dgm:prSet presAssocID="{0495EDF2-D020-4C0D-9D78-176ADEAE8E8A}" presName="parTx" presStyleLbl="revTx" presStyleIdx="3" presStyleCnt="6">
        <dgm:presLayoutVars>
          <dgm:chMax val="0"/>
          <dgm:chPref val="0"/>
        </dgm:presLayoutVars>
      </dgm:prSet>
      <dgm:spPr/>
    </dgm:pt>
    <dgm:pt modelId="{71FC6A6D-E3D4-45D1-B869-4521628EDDA9}" type="pres">
      <dgm:prSet presAssocID="{8B80A3C0-A43C-4ECD-A526-982C6ED078F0}" presName="sibTrans" presStyleCnt="0"/>
      <dgm:spPr/>
    </dgm:pt>
    <dgm:pt modelId="{C8FC1793-53A7-4C70-BF4A-4AC6B299B8F1}" type="pres">
      <dgm:prSet presAssocID="{97A4C20F-2D76-4EFF-8610-4812400F3B9E}" presName="compNode" presStyleCnt="0"/>
      <dgm:spPr/>
    </dgm:pt>
    <dgm:pt modelId="{1B4C2896-2C29-45DA-A704-80F3C006E8F9}" type="pres">
      <dgm:prSet presAssocID="{97A4C20F-2D76-4EFF-8610-4812400F3B9E}" presName="bgRect" presStyleLbl="bgShp" presStyleIdx="4" presStyleCnt="6" custLinFactNeighborX="-17259" custLinFactNeighborY="-5743"/>
      <dgm:spPr/>
    </dgm:pt>
    <dgm:pt modelId="{F211E49D-A428-4C8A-BB48-4EB73D770E8F}" type="pres">
      <dgm:prSet presAssocID="{97A4C20F-2D76-4EFF-8610-4812400F3B9E}"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ospital"/>
        </a:ext>
      </dgm:extLst>
    </dgm:pt>
    <dgm:pt modelId="{735158EC-8C49-4981-B2A0-1E121AB802D9}" type="pres">
      <dgm:prSet presAssocID="{97A4C20F-2D76-4EFF-8610-4812400F3B9E}" presName="spaceRect" presStyleCnt="0"/>
      <dgm:spPr/>
    </dgm:pt>
    <dgm:pt modelId="{DEA346B9-1ECE-4166-BE63-A0175A9C4C23}" type="pres">
      <dgm:prSet presAssocID="{97A4C20F-2D76-4EFF-8610-4812400F3B9E}" presName="parTx" presStyleLbl="revTx" presStyleIdx="4" presStyleCnt="6">
        <dgm:presLayoutVars>
          <dgm:chMax val="0"/>
          <dgm:chPref val="0"/>
        </dgm:presLayoutVars>
      </dgm:prSet>
      <dgm:spPr/>
    </dgm:pt>
    <dgm:pt modelId="{361E074A-E4F4-4C20-AAD8-6068ECC6111D}" type="pres">
      <dgm:prSet presAssocID="{6C520092-2C8C-4F81-A0B4-327B91741D26}" presName="sibTrans" presStyleCnt="0"/>
      <dgm:spPr/>
    </dgm:pt>
    <dgm:pt modelId="{B58EB842-EF5A-450E-BAB3-A07C04E8E542}" type="pres">
      <dgm:prSet presAssocID="{699417D5-6A17-4EE9-9F7B-2E909A832432}" presName="compNode" presStyleCnt="0"/>
      <dgm:spPr/>
    </dgm:pt>
    <dgm:pt modelId="{02EDEF19-4BAF-4387-9E2D-77E1F72CFEE7}" type="pres">
      <dgm:prSet presAssocID="{699417D5-6A17-4EE9-9F7B-2E909A832432}" presName="bgRect" presStyleLbl="bgShp" presStyleIdx="5" presStyleCnt="6"/>
      <dgm:spPr/>
    </dgm:pt>
    <dgm:pt modelId="{664052D7-A73B-4F2D-92D5-7BE367942799}" type="pres">
      <dgm:prSet presAssocID="{699417D5-6A17-4EE9-9F7B-2E909A832432}" presName="iconRect" presStyleLbl="node1" presStyleIdx="5" presStyleCnt="6"/>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Gavel with solid fill"/>
        </a:ext>
      </dgm:extLst>
    </dgm:pt>
    <dgm:pt modelId="{49366C46-556F-48A2-A163-CA00F1D02F26}" type="pres">
      <dgm:prSet presAssocID="{699417D5-6A17-4EE9-9F7B-2E909A832432}" presName="spaceRect" presStyleCnt="0"/>
      <dgm:spPr/>
    </dgm:pt>
    <dgm:pt modelId="{87B30730-428C-4436-AB0D-9F2434E9827D}" type="pres">
      <dgm:prSet presAssocID="{699417D5-6A17-4EE9-9F7B-2E909A832432}" presName="parTx" presStyleLbl="revTx" presStyleIdx="5" presStyleCnt="6">
        <dgm:presLayoutVars>
          <dgm:chMax val="0"/>
          <dgm:chPref val="0"/>
        </dgm:presLayoutVars>
      </dgm:prSet>
      <dgm:spPr/>
    </dgm:pt>
  </dgm:ptLst>
  <dgm:cxnLst>
    <dgm:cxn modelId="{AB623909-DF81-4F73-A24A-2DCF87766640}" srcId="{F4376EA5-212D-4968-AA2B-7CB8D7173C17}" destId="{6230DE96-A6AE-474A-A4E7-A8A548C60FBD}" srcOrd="0" destOrd="0" parTransId="{71B81FDB-0737-4E8D-ABE1-BDBD87E3DC2F}" sibTransId="{C0627BB1-D6B2-4211-BF74-8B01F9549178}"/>
    <dgm:cxn modelId="{B08B482D-C0E7-824F-847F-022ADC462F12}" type="presOf" srcId="{699417D5-6A17-4EE9-9F7B-2E909A832432}" destId="{87B30730-428C-4436-AB0D-9F2434E9827D}" srcOrd="0" destOrd="0" presId="urn:microsoft.com/office/officeart/2018/2/layout/IconVerticalSolidList"/>
    <dgm:cxn modelId="{407D7337-07B7-496B-8499-72AA988621B9}" srcId="{F4376EA5-212D-4968-AA2B-7CB8D7173C17}" destId="{FE073102-4510-4E87-8B04-26B81569CBF0}" srcOrd="2" destOrd="0" parTransId="{61BB2F72-E256-4E28-85F7-5941D8AFFBA9}" sibTransId="{A49271CB-4F7A-48C3-8D10-4436D97342CA}"/>
    <dgm:cxn modelId="{7CC33541-9748-9449-874A-8DFEA1E1CCFC}" type="presOf" srcId="{6230DE96-A6AE-474A-A4E7-A8A548C60FBD}" destId="{38AC8360-2F95-4316-988D-7C2B05D87F6A}" srcOrd="0" destOrd="0" presId="urn:microsoft.com/office/officeart/2018/2/layout/IconVerticalSolidList"/>
    <dgm:cxn modelId="{5CABF44D-B0E2-47CA-AC09-3A4E09D76DA5}" srcId="{F4376EA5-212D-4968-AA2B-7CB8D7173C17}" destId="{97A4C20F-2D76-4EFF-8610-4812400F3B9E}" srcOrd="4" destOrd="0" parTransId="{78D152C6-44E9-4FAE-9C11-EE6234108264}" sibTransId="{6C520092-2C8C-4F81-A0B4-327B91741D26}"/>
    <dgm:cxn modelId="{1E1C5C75-AE17-4343-8D85-20D0AF03C990}" type="presOf" srcId="{0495EDF2-D020-4C0D-9D78-176ADEAE8E8A}" destId="{AA1090EE-4D2F-4661-99E5-7042A3BF40B4}" srcOrd="0" destOrd="0" presId="urn:microsoft.com/office/officeart/2018/2/layout/IconVerticalSolidList"/>
    <dgm:cxn modelId="{497DF97E-A7A9-DE48-8C75-AA77A50D2C9D}" type="presOf" srcId="{11C22CB6-E243-4D5F-9C23-ACAA63B8507C}" destId="{B89BF4C6-F78B-43FB-A619-1680EE04FB36}" srcOrd="0" destOrd="0" presId="urn:microsoft.com/office/officeart/2018/2/layout/IconVerticalSolidList"/>
    <dgm:cxn modelId="{F420FD82-AB96-4D7C-A439-CD9A5B7260BD}" srcId="{F4376EA5-212D-4968-AA2B-7CB8D7173C17}" destId="{0495EDF2-D020-4C0D-9D78-176ADEAE8E8A}" srcOrd="3" destOrd="0" parTransId="{1E3AC432-25C4-418A-82D4-21D86F6E6A2E}" sibTransId="{8B80A3C0-A43C-4ECD-A526-982C6ED078F0}"/>
    <dgm:cxn modelId="{B7CA8195-E9AD-7442-9515-D543EE83D381}" type="presOf" srcId="{F4376EA5-212D-4968-AA2B-7CB8D7173C17}" destId="{91C24D16-258F-4E6B-A8E3-F9FB7DF6590B}" srcOrd="0" destOrd="0" presId="urn:microsoft.com/office/officeart/2018/2/layout/IconVerticalSolidList"/>
    <dgm:cxn modelId="{5BF91296-D882-D14F-952B-8249BCB03DFE}" type="presOf" srcId="{97A4C20F-2D76-4EFF-8610-4812400F3B9E}" destId="{DEA346B9-1ECE-4166-BE63-A0175A9C4C23}" srcOrd="0" destOrd="0" presId="urn:microsoft.com/office/officeart/2018/2/layout/IconVerticalSolidList"/>
    <dgm:cxn modelId="{83F179A5-5AF5-DA4B-BDBA-62D78228E4F5}" type="presOf" srcId="{FE073102-4510-4E87-8B04-26B81569CBF0}" destId="{CE1E238F-0841-4E29-BA1D-5E32CEEEC125}" srcOrd="0" destOrd="0" presId="urn:microsoft.com/office/officeart/2018/2/layout/IconVerticalSolidList"/>
    <dgm:cxn modelId="{815067D4-56D3-4F89-962D-B5EFB1DB71D0}" srcId="{F4376EA5-212D-4968-AA2B-7CB8D7173C17}" destId="{699417D5-6A17-4EE9-9F7B-2E909A832432}" srcOrd="5" destOrd="0" parTransId="{71E4DDBC-10D6-4B0D-AB8B-7F720C6878B4}" sibTransId="{E6AD9A52-B9FA-4733-B754-AC693795F473}"/>
    <dgm:cxn modelId="{B92123F6-E15F-4DBA-BA8B-A230252ED4D0}" srcId="{F4376EA5-212D-4968-AA2B-7CB8D7173C17}" destId="{11C22CB6-E243-4D5F-9C23-ACAA63B8507C}" srcOrd="1" destOrd="0" parTransId="{B6BB041C-3A11-4312-BF03-726FAEDED599}" sibTransId="{EF57F215-7714-40E4-983E-0BA3AB4FE007}"/>
    <dgm:cxn modelId="{F236C1FE-6B41-4D46-B9A3-C56FAD548769}" type="presParOf" srcId="{91C24D16-258F-4E6B-A8E3-F9FB7DF6590B}" destId="{7676CFAC-AA1C-4622-83B9-8C27E7160D07}" srcOrd="0" destOrd="0" presId="urn:microsoft.com/office/officeart/2018/2/layout/IconVerticalSolidList"/>
    <dgm:cxn modelId="{64E3C8FE-4D2A-A844-B936-ADFBE4D45830}" type="presParOf" srcId="{7676CFAC-AA1C-4622-83B9-8C27E7160D07}" destId="{0738C0F6-C190-4361-AE71-5F7A2CC638E4}" srcOrd="0" destOrd="0" presId="urn:microsoft.com/office/officeart/2018/2/layout/IconVerticalSolidList"/>
    <dgm:cxn modelId="{C5B2AC26-A535-1D46-9E80-52C3A06849E9}" type="presParOf" srcId="{7676CFAC-AA1C-4622-83B9-8C27E7160D07}" destId="{8C17FC7D-10F3-4D2A-9631-F9330A57549E}" srcOrd="1" destOrd="0" presId="urn:microsoft.com/office/officeart/2018/2/layout/IconVerticalSolidList"/>
    <dgm:cxn modelId="{03E44EAD-3A1A-C64B-B145-154D8C080645}" type="presParOf" srcId="{7676CFAC-AA1C-4622-83B9-8C27E7160D07}" destId="{9CB29A2E-4703-48CF-9777-5001EFD304E6}" srcOrd="2" destOrd="0" presId="urn:microsoft.com/office/officeart/2018/2/layout/IconVerticalSolidList"/>
    <dgm:cxn modelId="{E60C0143-8825-B34E-AD8A-57A9562DF111}" type="presParOf" srcId="{7676CFAC-AA1C-4622-83B9-8C27E7160D07}" destId="{38AC8360-2F95-4316-988D-7C2B05D87F6A}" srcOrd="3" destOrd="0" presId="urn:microsoft.com/office/officeart/2018/2/layout/IconVerticalSolidList"/>
    <dgm:cxn modelId="{E4137E2A-DDA5-194B-BD62-4471799266D4}" type="presParOf" srcId="{91C24D16-258F-4E6B-A8E3-F9FB7DF6590B}" destId="{15614CF4-DA0C-42D4-8317-0EE24A883EEC}" srcOrd="1" destOrd="0" presId="urn:microsoft.com/office/officeart/2018/2/layout/IconVerticalSolidList"/>
    <dgm:cxn modelId="{232344BE-950C-FA45-A6A9-FBCD418600CB}" type="presParOf" srcId="{91C24D16-258F-4E6B-A8E3-F9FB7DF6590B}" destId="{CD905DF4-D0DD-40C0-991D-DF88F859EB0F}" srcOrd="2" destOrd="0" presId="urn:microsoft.com/office/officeart/2018/2/layout/IconVerticalSolidList"/>
    <dgm:cxn modelId="{67900BF0-A9D3-344F-9C52-77488493BC69}" type="presParOf" srcId="{CD905DF4-D0DD-40C0-991D-DF88F859EB0F}" destId="{971E5938-61C4-4C9A-8315-1C47A2DE8AB3}" srcOrd="0" destOrd="0" presId="urn:microsoft.com/office/officeart/2018/2/layout/IconVerticalSolidList"/>
    <dgm:cxn modelId="{90331B85-A165-504A-ABEF-9725AC5C3F80}" type="presParOf" srcId="{CD905DF4-D0DD-40C0-991D-DF88F859EB0F}" destId="{10065CF4-BB64-4B21-BC08-2568E94B41FA}" srcOrd="1" destOrd="0" presId="urn:microsoft.com/office/officeart/2018/2/layout/IconVerticalSolidList"/>
    <dgm:cxn modelId="{05269FA5-89F3-C841-8FEF-44187B99827D}" type="presParOf" srcId="{CD905DF4-D0DD-40C0-991D-DF88F859EB0F}" destId="{12F4A2AE-F26B-4557-82F4-658627B09D36}" srcOrd="2" destOrd="0" presId="urn:microsoft.com/office/officeart/2018/2/layout/IconVerticalSolidList"/>
    <dgm:cxn modelId="{C6E24683-BDA4-274C-8D41-8EBF639BF00A}" type="presParOf" srcId="{CD905DF4-D0DD-40C0-991D-DF88F859EB0F}" destId="{B89BF4C6-F78B-43FB-A619-1680EE04FB36}" srcOrd="3" destOrd="0" presId="urn:microsoft.com/office/officeart/2018/2/layout/IconVerticalSolidList"/>
    <dgm:cxn modelId="{3DE127AF-4BEB-124D-86E6-2E012BF9CB49}" type="presParOf" srcId="{91C24D16-258F-4E6B-A8E3-F9FB7DF6590B}" destId="{380B97C8-3429-4C9D-BB5D-75C2423F7B03}" srcOrd="3" destOrd="0" presId="urn:microsoft.com/office/officeart/2018/2/layout/IconVerticalSolidList"/>
    <dgm:cxn modelId="{3D2310B7-6605-604C-9CF5-503E0D017803}" type="presParOf" srcId="{91C24D16-258F-4E6B-A8E3-F9FB7DF6590B}" destId="{6134BBE6-F7ED-4691-B7F7-AD120D6BB30D}" srcOrd="4" destOrd="0" presId="urn:microsoft.com/office/officeart/2018/2/layout/IconVerticalSolidList"/>
    <dgm:cxn modelId="{B22A1A98-9560-E84A-AFEA-4A3E4ABDE3CD}" type="presParOf" srcId="{6134BBE6-F7ED-4691-B7F7-AD120D6BB30D}" destId="{412798DA-F518-477A-AA8A-ECC1C43DACC2}" srcOrd="0" destOrd="0" presId="urn:microsoft.com/office/officeart/2018/2/layout/IconVerticalSolidList"/>
    <dgm:cxn modelId="{A2B59C1B-B01F-144B-AEA7-EF0C7677CD0D}" type="presParOf" srcId="{6134BBE6-F7ED-4691-B7F7-AD120D6BB30D}" destId="{18D0515D-864E-4022-A9A5-5E1053AA87D7}" srcOrd="1" destOrd="0" presId="urn:microsoft.com/office/officeart/2018/2/layout/IconVerticalSolidList"/>
    <dgm:cxn modelId="{BBD1ED71-6C23-AE48-86BB-CB4D367106DF}" type="presParOf" srcId="{6134BBE6-F7ED-4691-B7F7-AD120D6BB30D}" destId="{43041D15-44B9-44BD-B37E-A95E1B502041}" srcOrd="2" destOrd="0" presId="urn:microsoft.com/office/officeart/2018/2/layout/IconVerticalSolidList"/>
    <dgm:cxn modelId="{C58A31F4-6EA5-4845-B436-6A72A5E39893}" type="presParOf" srcId="{6134BBE6-F7ED-4691-B7F7-AD120D6BB30D}" destId="{CE1E238F-0841-4E29-BA1D-5E32CEEEC125}" srcOrd="3" destOrd="0" presId="urn:microsoft.com/office/officeart/2018/2/layout/IconVerticalSolidList"/>
    <dgm:cxn modelId="{2104F69C-208B-7043-AC45-A13C5363F964}" type="presParOf" srcId="{91C24D16-258F-4E6B-A8E3-F9FB7DF6590B}" destId="{38903624-A6CB-4836-85AD-3A4B2BD686CF}" srcOrd="5" destOrd="0" presId="urn:microsoft.com/office/officeart/2018/2/layout/IconVerticalSolidList"/>
    <dgm:cxn modelId="{65705CF5-5C43-0E44-AF85-F8D6EEDB65B5}" type="presParOf" srcId="{91C24D16-258F-4E6B-A8E3-F9FB7DF6590B}" destId="{AECEFA04-9FDD-4835-A6C1-19B27FD761A4}" srcOrd="6" destOrd="0" presId="urn:microsoft.com/office/officeart/2018/2/layout/IconVerticalSolidList"/>
    <dgm:cxn modelId="{4BE6571C-EC6A-BA49-A1B4-B93A40D8757D}" type="presParOf" srcId="{AECEFA04-9FDD-4835-A6C1-19B27FD761A4}" destId="{92F46E8B-6397-4DCD-B79F-4183598A3FFF}" srcOrd="0" destOrd="0" presId="urn:microsoft.com/office/officeart/2018/2/layout/IconVerticalSolidList"/>
    <dgm:cxn modelId="{7CA61FBF-AA07-9D4B-A85C-D4919093F911}" type="presParOf" srcId="{AECEFA04-9FDD-4835-A6C1-19B27FD761A4}" destId="{6B65EEAA-C039-4EDC-92BA-901A34ECED79}" srcOrd="1" destOrd="0" presId="urn:microsoft.com/office/officeart/2018/2/layout/IconVerticalSolidList"/>
    <dgm:cxn modelId="{B3DDCAD0-4A21-BA40-9B56-667950FDBAD3}" type="presParOf" srcId="{AECEFA04-9FDD-4835-A6C1-19B27FD761A4}" destId="{6FDCFA75-F766-45F6-83A3-2C264AC8E405}" srcOrd="2" destOrd="0" presId="urn:microsoft.com/office/officeart/2018/2/layout/IconVerticalSolidList"/>
    <dgm:cxn modelId="{E980CCB1-C5D5-7641-B5AC-BC886BD2FDF9}" type="presParOf" srcId="{AECEFA04-9FDD-4835-A6C1-19B27FD761A4}" destId="{AA1090EE-4D2F-4661-99E5-7042A3BF40B4}" srcOrd="3" destOrd="0" presId="urn:microsoft.com/office/officeart/2018/2/layout/IconVerticalSolidList"/>
    <dgm:cxn modelId="{E40E657C-B819-4D49-90B8-A7850E38E9EF}" type="presParOf" srcId="{91C24D16-258F-4E6B-A8E3-F9FB7DF6590B}" destId="{71FC6A6D-E3D4-45D1-B869-4521628EDDA9}" srcOrd="7" destOrd="0" presId="urn:microsoft.com/office/officeart/2018/2/layout/IconVerticalSolidList"/>
    <dgm:cxn modelId="{BF4E5019-DD92-4D49-94F0-420310BA3ABB}" type="presParOf" srcId="{91C24D16-258F-4E6B-A8E3-F9FB7DF6590B}" destId="{C8FC1793-53A7-4C70-BF4A-4AC6B299B8F1}" srcOrd="8" destOrd="0" presId="urn:microsoft.com/office/officeart/2018/2/layout/IconVerticalSolidList"/>
    <dgm:cxn modelId="{4172EBF8-50B2-AC4B-9044-02D337D5517C}" type="presParOf" srcId="{C8FC1793-53A7-4C70-BF4A-4AC6B299B8F1}" destId="{1B4C2896-2C29-45DA-A704-80F3C006E8F9}" srcOrd="0" destOrd="0" presId="urn:microsoft.com/office/officeart/2018/2/layout/IconVerticalSolidList"/>
    <dgm:cxn modelId="{E1CCB00A-1A1D-7747-BB34-A587EB60A438}" type="presParOf" srcId="{C8FC1793-53A7-4C70-BF4A-4AC6B299B8F1}" destId="{F211E49D-A428-4C8A-BB48-4EB73D770E8F}" srcOrd="1" destOrd="0" presId="urn:microsoft.com/office/officeart/2018/2/layout/IconVerticalSolidList"/>
    <dgm:cxn modelId="{8ECA7139-CB3C-CC40-A1D4-A3BA4E418A1A}" type="presParOf" srcId="{C8FC1793-53A7-4C70-BF4A-4AC6B299B8F1}" destId="{735158EC-8C49-4981-B2A0-1E121AB802D9}" srcOrd="2" destOrd="0" presId="urn:microsoft.com/office/officeart/2018/2/layout/IconVerticalSolidList"/>
    <dgm:cxn modelId="{6BF35BE3-58CA-B245-9761-F73B02EEFB9F}" type="presParOf" srcId="{C8FC1793-53A7-4C70-BF4A-4AC6B299B8F1}" destId="{DEA346B9-1ECE-4166-BE63-A0175A9C4C23}" srcOrd="3" destOrd="0" presId="urn:microsoft.com/office/officeart/2018/2/layout/IconVerticalSolidList"/>
    <dgm:cxn modelId="{D842BB1E-7BE5-1C42-9359-4CF75795D917}" type="presParOf" srcId="{91C24D16-258F-4E6B-A8E3-F9FB7DF6590B}" destId="{361E074A-E4F4-4C20-AAD8-6068ECC6111D}" srcOrd="9" destOrd="0" presId="urn:microsoft.com/office/officeart/2018/2/layout/IconVerticalSolidList"/>
    <dgm:cxn modelId="{6707B894-1EAB-1E43-9E77-2155589ED473}" type="presParOf" srcId="{91C24D16-258F-4E6B-A8E3-F9FB7DF6590B}" destId="{B58EB842-EF5A-450E-BAB3-A07C04E8E542}" srcOrd="10" destOrd="0" presId="urn:microsoft.com/office/officeart/2018/2/layout/IconVerticalSolidList"/>
    <dgm:cxn modelId="{D0B775BE-7DB0-8B41-B26A-4E96AF27AD9F}" type="presParOf" srcId="{B58EB842-EF5A-450E-BAB3-A07C04E8E542}" destId="{02EDEF19-4BAF-4387-9E2D-77E1F72CFEE7}" srcOrd="0" destOrd="0" presId="urn:microsoft.com/office/officeart/2018/2/layout/IconVerticalSolidList"/>
    <dgm:cxn modelId="{1B630691-B453-B94E-852D-F4C0EC4B1CBB}" type="presParOf" srcId="{B58EB842-EF5A-450E-BAB3-A07C04E8E542}" destId="{664052D7-A73B-4F2D-92D5-7BE367942799}" srcOrd="1" destOrd="0" presId="urn:microsoft.com/office/officeart/2018/2/layout/IconVerticalSolidList"/>
    <dgm:cxn modelId="{77AACC4C-EC9A-BB4B-85C6-0281FB607E4F}" type="presParOf" srcId="{B58EB842-EF5A-450E-BAB3-A07C04E8E542}" destId="{49366C46-556F-48A2-A163-CA00F1D02F26}" srcOrd="2" destOrd="0" presId="urn:microsoft.com/office/officeart/2018/2/layout/IconVerticalSolidList"/>
    <dgm:cxn modelId="{AC1F07FF-CE2F-E540-A85B-8ADFFB7BEE60}" type="presParOf" srcId="{B58EB842-EF5A-450E-BAB3-A07C04E8E542}" destId="{87B30730-428C-4436-AB0D-9F2434E9827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376EA5-212D-4968-AA2B-7CB8D7173C17}"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FE073102-4510-4E87-8B04-26B81569CBF0}">
      <dgm:prSet/>
      <dgm:spPr/>
      <dgm:t>
        <a:bodyPr/>
        <a:lstStyle/>
        <a:p>
          <a:r>
            <a:rPr lang="en-US" dirty="0"/>
            <a:t>Familiarity with HRT</a:t>
          </a:r>
        </a:p>
      </dgm:t>
    </dgm:pt>
    <dgm:pt modelId="{61BB2F72-E256-4E28-85F7-5941D8AFFBA9}" type="parTrans" cxnId="{407D7337-07B7-496B-8499-72AA988621B9}">
      <dgm:prSet/>
      <dgm:spPr/>
      <dgm:t>
        <a:bodyPr/>
        <a:lstStyle/>
        <a:p>
          <a:endParaRPr lang="en-US"/>
        </a:p>
      </dgm:t>
    </dgm:pt>
    <dgm:pt modelId="{A49271CB-4F7A-48C3-8D10-4436D97342CA}" type="sibTrans" cxnId="{407D7337-07B7-496B-8499-72AA988621B9}">
      <dgm:prSet/>
      <dgm:spPr/>
      <dgm:t>
        <a:bodyPr/>
        <a:lstStyle/>
        <a:p>
          <a:endParaRPr lang="en-US"/>
        </a:p>
      </dgm:t>
    </dgm:pt>
    <dgm:pt modelId="{6230DE96-A6AE-474A-A4E7-A8A548C60FBD}">
      <dgm:prSet/>
      <dgm:spPr/>
      <dgm:t>
        <a:bodyPr/>
        <a:lstStyle/>
        <a:p>
          <a:r>
            <a:rPr lang="en-US" dirty="0"/>
            <a:t>Appreciation of trans healthcare evolution</a:t>
          </a:r>
        </a:p>
      </dgm:t>
    </dgm:pt>
    <dgm:pt modelId="{71B81FDB-0737-4E8D-ABE1-BDBD87E3DC2F}" type="parTrans" cxnId="{AB623909-DF81-4F73-A24A-2DCF87766640}">
      <dgm:prSet/>
      <dgm:spPr/>
      <dgm:t>
        <a:bodyPr/>
        <a:lstStyle/>
        <a:p>
          <a:endParaRPr lang="en-US"/>
        </a:p>
      </dgm:t>
    </dgm:pt>
    <dgm:pt modelId="{C0627BB1-D6B2-4211-BF74-8B01F9549178}" type="sibTrans" cxnId="{AB623909-DF81-4F73-A24A-2DCF87766640}">
      <dgm:prSet/>
      <dgm:spPr/>
      <dgm:t>
        <a:bodyPr/>
        <a:lstStyle/>
        <a:p>
          <a:endParaRPr lang="en-US"/>
        </a:p>
      </dgm:t>
    </dgm:pt>
    <dgm:pt modelId="{11C22CB6-E243-4D5F-9C23-ACAA63B8507C}">
      <dgm:prSet/>
      <dgm:spPr/>
      <dgm:t>
        <a:bodyPr/>
        <a:lstStyle/>
        <a:p>
          <a:r>
            <a:rPr lang="en-US" dirty="0"/>
            <a:t>Improved comfort with language and consulting </a:t>
          </a:r>
        </a:p>
      </dgm:t>
    </dgm:pt>
    <dgm:pt modelId="{B6BB041C-3A11-4312-BF03-726FAEDED599}" type="parTrans" cxnId="{B92123F6-E15F-4DBA-BA8B-A230252ED4D0}">
      <dgm:prSet/>
      <dgm:spPr/>
      <dgm:t>
        <a:bodyPr/>
        <a:lstStyle/>
        <a:p>
          <a:endParaRPr lang="en-US"/>
        </a:p>
      </dgm:t>
    </dgm:pt>
    <dgm:pt modelId="{EF57F215-7714-40E4-983E-0BA3AB4FE007}" type="sibTrans" cxnId="{B92123F6-E15F-4DBA-BA8B-A230252ED4D0}">
      <dgm:prSet/>
      <dgm:spPr/>
      <dgm:t>
        <a:bodyPr/>
        <a:lstStyle/>
        <a:p>
          <a:endParaRPr lang="en-US"/>
        </a:p>
      </dgm:t>
    </dgm:pt>
    <dgm:pt modelId="{97A4C20F-2D76-4EFF-8610-4812400F3B9E}">
      <dgm:prSet/>
      <dgm:spPr/>
      <dgm:t>
        <a:bodyPr/>
        <a:lstStyle/>
        <a:p>
          <a:r>
            <a:rPr lang="en-US" dirty="0"/>
            <a:t>..and check in on sexual health</a:t>
          </a:r>
        </a:p>
      </dgm:t>
    </dgm:pt>
    <dgm:pt modelId="{78D152C6-44E9-4FAE-9C11-EE6234108264}" type="parTrans" cxnId="{5CABF44D-B0E2-47CA-AC09-3A4E09D76DA5}">
      <dgm:prSet/>
      <dgm:spPr/>
      <dgm:t>
        <a:bodyPr/>
        <a:lstStyle/>
        <a:p>
          <a:endParaRPr lang="en-US"/>
        </a:p>
      </dgm:t>
    </dgm:pt>
    <dgm:pt modelId="{6C520092-2C8C-4F81-A0B4-327B91741D26}" type="sibTrans" cxnId="{5CABF44D-B0E2-47CA-AC09-3A4E09D76DA5}">
      <dgm:prSet/>
      <dgm:spPr/>
      <dgm:t>
        <a:bodyPr/>
        <a:lstStyle/>
        <a:p>
          <a:endParaRPr lang="en-US"/>
        </a:p>
      </dgm:t>
    </dgm:pt>
    <dgm:pt modelId="{0495EDF2-D020-4C0D-9D78-176ADEAE8E8A}">
      <dgm:prSet/>
      <dgm:spPr/>
      <dgm:t>
        <a:bodyPr/>
        <a:lstStyle/>
        <a:p>
          <a:r>
            <a:rPr lang="en-US" dirty="0"/>
            <a:t>Confidence to initiate treatment</a:t>
          </a:r>
        </a:p>
      </dgm:t>
    </dgm:pt>
    <dgm:pt modelId="{1E3AC432-25C4-418A-82D4-21D86F6E6A2E}" type="parTrans" cxnId="{F420FD82-AB96-4D7C-A439-CD9A5B7260BD}">
      <dgm:prSet/>
      <dgm:spPr/>
      <dgm:t>
        <a:bodyPr/>
        <a:lstStyle/>
        <a:p>
          <a:endParaRPr lang="en-US"/>
        </a:p>
      </dgm:t>
    </dgm:pt>
    <dgm:pt modelId="{8B80A3C0-A43C-4ECD-A526-982C6ED078F0}" type="sibTrans" cxnId="{F420FD82-AB96-4D7C-A439-CD9A5B7260BD}">
      <dgm:prSet/>
      <dgm:spPr/>
      <dgm:t>
        <a:bodyPr/>
        <a:lstStyle/>
        <a:p>
          <a:endParaRPr lang="en-US"/>
        </a:p>
      </dgm:t>
    </dgm:pt>
    <dgm:pt modelId="{699417D5-6A17-4EE9-9F7B-2E909A832432}">
      <dgm:prSet/>
      <dgm:spPr/>
      <dgm:t>
        <a:bodyPr/>
        <a:lstStyle/>
        <a:p>
          <a:r>
            <a:rPr lang="en-US" dirty="0"/>
            <a:t>..and deliver good quality lifespan care</a:t>
          </a:r>
        </a:p>
      </dgm:t>
    </dgm:pt>
    <dgm:pt modelId="{71E4DDBC-10D6-4B0D-AB8B-7F720C6878B4}" type="parTrans" cxnId="{815067D4-56D3-4F89-962D-B5EFB1DB71D0}">
      <dgm:prSet/>
      <dgm:spPr/>
      <dgm:t>
        <a:bodyPr/>
        <a:lstStyle/>
        <a:p>
          <a:endParaRPr lang="en-US"/>
        </a:p>
      </dgm:t>
    </dgm:pt>
    <dgm:pt modelId="{E6AD9A52-B9FA-4733-B754-AC693795F473}" type="sibTrans" cxnId="{815067D4-56D3-4F89-962D-B5EFB1DB71D0}">
      <dgm:prSet/>
      <dgm:spPr/>
      <dgm:t>
        <a:bodyPr/>
        <a:lstStyle/>
        <a:p>
          <a:endParaRPr lang="en-US"/>
        </a:p>
      </dgm:t>
    </dgm:pt>
    <dgm:pt modelId="{91C24D16-258F-4E6B-A8E3-F9FB7DF6590B}" type="pres">
      <dgm:prSet presAssocID="{F4376EA5-212D-4968-AA2B-7CB8D7173C17}" presName="root" presStyleCnt="0">
        <dgm:presLayoutVars>
          <dgm:dir/>
          <dgm:resizeHandles val="exact"/>
        </dgm:presLayoutVars>
      </dgm:prSet>
      <dgm:spPr/>
    </dgm:pt>
    <dgm:pt modelId="{7676CFAC-AA1C-4622-83B9-8C27E7160D07}" type="pres">
      <dgm:prSet presAssocID="{6230DE96-A6AE-474A-A4E7-A8A548C60FBD}" presName="compNode" presStyleCnt="0"/>
      <dgm:spPr/>
    </dgm:pt>
    <dgm:pt modelId="{0738C0F6-C190-4361-AE71-5F7A2CC638E4}" type="pres">
      <dgm:prSet presAssocID="{6230DE96-A6AE-474A-A4E7-A8A548C60FBD}" presName="bgRect" presStyleLbl="bgShp" presStyleIdx="0" presStyleCnt="6" custLinFactNeighborX="-5616" custLinFactNeighborY="131"/>
      <dgm:spPr/>
    </dgm:pt>
    <dgm:pt modelId="{8C17FC7D-10F3-4D2A-9631-F9330A57549E}" type="pres">
      <dgm:prSet presAssocID="{6230DE96-A6AE-474A-A4E7-A8A548C60FBD}"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lenched Fist with solid fill"/>
        </a:ext>
      </dgm:extLst>
    </dgm:pt>
    <dgm:pt modelId="{9CB29A2E-4703-48CF-9777-5001EFD304E6}" type="pres">
      <dgm:prSet presAssocID="{6230DE96-A6AE-474A-A4E7-A8A548C60FBD}" presName="spaceRect" presStyleCnt="0"/>
      <dgm:spPr/>
    </dgm:pt>
    <dgm:pt modelId="{38AC8360-2F95-4316-988D-7C2B05D87F6A}" type="pres">
      <dgm:prSet presAssocID="{6230DE96-A6AE-474A-A4E7-A8A548C60FBD}" presName="parTx" presStyleLbl="revTx" presStyleIdx="0" presStyleCnt="6">
        <dgm:presLayoutVars>
          <dgm:chMax val="0"/>
          <dgm:chPref val="0"/>
        </dgm:presLayoutVars>
      </dgm:prSet>
      <dgm:spPr/>
    </dgm:pt>
    <dgm:pt modelId="{15614CF4-DA0C-42D4-8317-0EE24A883EEC}" type="pres">
      <dgm:prSet presAssocID="{C0627BB1-D6B2-4211-BF74-8B01F9549178}" presName="sibTrans" presStyleCnt="0"/>
      <dgm:spPr/>
    </dgm:pt>
    <dgm:pt modelId="{CD905DF4-D0DD-40C0-991D-DF88F859EB0F}" type="pres">
      <dgm:prSet presAssocID="{11C22CB6-E243-4D5F-9C23-ACAA63B8507C}" presName="compNode" presStyleCnt="0"/>
      <dgm:spPr/>
    </dgm:pt>
    <dgm:pt modelId="{971E5938-61C4-4C9A-8315-1C47A2DE8AB3}" type="pres">
      <dgm:prSet presAssocID="{11C22CB6-E243-4D5F-9C23-ACAA63B8507C}" presName="bgRect" presStyleLbl="bgShp" presStyleIdx="1" presStyleCnt="6"/>
      <dgm:spPr/>
    </dgm:pt>
    <dgm:pt modelId="{10065CF4-BB64-4B21-BC08-2568E94B41FA}" type="pres">
      <dgm:prSet presAssocID="{11C22CB6-E243-4D5F-9C23-ACAA63B8507C}"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dicine"/>
        </a:ext>
      </dgm:extLst>
    </dgm:pt>
    <dgm:pt modelId="{12F4A2AE-F26B-4557-82F4-658627B09D36}" type="pres">
      <dgm:prSet presAssocID="{11C22CB6-E243-4D5F-9C23-ACAA63B8507C}" presName="spaceRect" presStyleCnt="0"/>
      <dgm:spPr/>
    </dgm:pt>
    <dgm:pt modelId="{B89BF4C6-F78B-43FB-A619-1680EE04FB36}" type="pres">
      <dgm:prSet presAssocID="{11C22CB6-E243-4D5F-9C23-ACAA63B8507C}" presName="parTx" presStyleLbl="revTx" presStyleIdx="1" presStyleCnt="6">
        <dgm:presLayoutVars>
          <dgm:chMax val="0"/>
          <dgm:chPref val="0"/>
        </dgm:presLayoutVars>
      </dgm:prSet>
      <dgm:spPr/>
    </dgm:pt>
    <dgm:pt modelId="{380B97C8-3429-4C9D-BB5D-75C2423F7B03}" type="pres">
      <dgm:prSet presAssocID="{EF57F215-7714-40E4-983E-0BA3AB4FE007}" presName="sibTrans" presStyleCnt="0"/>
      <dgm:spPr/>
    </dgm:pt>
    <dgm:pt modelId="{6134BBE6-F7ED-4691-B7F7-AD120D6BB30D}" type="pres">
      <dgm:prSet presAssocID="{FE073102-4510-4E87-8B04-26B81569CBF0}" presName="compNode" presStyleCnt="0"/>
      <dgm:spPr/>
    </dgm:pt>
    <dgm:pt modelId="{412798DA-F518-477A-AA8A-ECC1C43DACC2}" type="pres">
      <dgm:prSet presAssocID="{FE073102-4510-4E87-8B04-26B81569CBF0}" presName="bgRect" presStyleLbl="bgShp" presStyleIdx="2" presStyleCnt="6"/>
      <dgm:spPr/>
    </dgm:pt>
    <dgm:pt modelId="{18D0515D-864E-4022-A9A5-5E1053AA87D7}" type="pres">
      <dgm:prSet presAssocID="{FE073102-4510-4E87-8B04-26B81569CBF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terodactyl"/>
        </a:ext>
      </dgm:extLst>
    </dgm:pt>
    <dgm:pt modelId="{43041D15-44B9-44BD-B37E-A95E1B502041}" type="pres">
      <dgm:prSet presAssocID="{FE073102-4510-4E87-8B04-26B81569CBF0}" presName="spaceRect" presStyleCnt="0"/>
      <dgm:spPr/>
    </dgm:pt>
    <dgm:pt modelId="{CE1E238F-0841-4E29-BA1D-5E32CEEEC125}" type="pres">
      <dgm:prSet presAssocID="{FE073102-4510-4E87-8B04-26B81569CBF0}" presName="parTx" presStyleLbl="revTx" presStyleIdx="2" presStyleCnt="6">
        <dgm:presLayoutVars>
          <dgm:chMax val="0"/>
          <dgm:chPref val="0"/>
        </dgm:presLayoutVars>
      </dgm:prSet>
      <dgm:spPr/>
    </dgm:pt>
    <dgm:pt modelId="{38903624-A6CB-4836-85AD-3A4B2BD686CF}" type="pres">
      <dgm:prSet presAssocID="{A49271CB-4F7A-48C3-8D10-4436D97342CA}" presName="sibTrans" presStyleCnt="0"/>
      <dgm:spPr/>
    </dgm:pt>
    <dgm:pt modelId="{AECEFA04-9FDD-4835-A6C1-19B27FD761A4}" type="pres">
      <dgm:prSet presAssocID="{0495EDF2-D020-4C0D-9D78-176ADEAE8E8A}" presName="compNode" presStyleCnt="0"/>
      <dgm:spPr/>
    </dgm:pt>
    <dgm:pt modelId="{92F46E8B-6397-4DCD-B79F-4183598A3FFF}" type="pres">
      <dgm:prSet presAssocID="{0495EDF2-D020-4C0D-9D78-176ADEAE8E8A}" presName="bgRect" presStyleLbl="bgShp" presStyleIdx="3" presStyleCnt="6"/>
      <dgm:spPr/>
    </dgm:pt>
    <dgm:pt modelId="{6B65EEAA-C039-4EDC-92BA-901A34ECED79}" type="pres">
      <dgm:prSet presAssocID="{0495EDF2-D020-4C0D-9D78-176ADEAE8E8A}" presName="iconRect" presStyleLbl="node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Remote learning language with solid fill"/>
        </a:ext>
      </dgm:extLst>
    </dgm:pt>
    <dgm:pt modelId="{6FDCFA75-F766-45F6-83A3-2C264AC8E405}" type="pres">
      <dgm:prSet presAssocID="{0495EDF2-D020-4C0D-9D78-176ADEAE8E8A}" presName="spaceRect" presStyleCnt="0"/>
      <dgm:spPr/>
    </dgm:pt>
    <dgm:pt modelId="{AA1090EE-4D2F-4661-99E5-7042A3BF40B4}" type="pres">
      <dgm:prSet presAssocID="{0495EDF2-D020-4C0D-9D78-176ADEAE8E8A}" presName="parTx" presStyleLbl="revTx" presStyleIdx="3" presStyleCnt="6">
        <dgm:presLayoutVars>
          <dgm:chMax val="0"/>
          <dgm:chPref val="0"/>
        </dgm:presLayoutVars>
      </dgm:prSet>
      <dgm:spPr/>
    </dgm:pt>
    <dgm:pt modelId="{71FC6A6D-E3D4-45D1-B869-4521628EDDA9}" type="pres">
      <dgm:prSet presAssocID="{8B80A3C0-A43C-4ECD-A526-982C6ED078F0}" presName="sibTrans" presStyleCnt="0"/>
      <dgm:spPr/>
    </dgm:pt>
    <dgm:pt modelId="{C8FC1793-53A7-4C70-BF4A-4AC6B299B8F1}" type="pres">
      <dgm:prSet presAssocID="{97A4C20F-2D76-4EFF-8610-4812400F3B9E}" presName="compNode" presStyleCnt="0"/>
      <dgm:spPr/>
    </dgm:pt>
    <dgm:pt modelId="{1B4C2896-2C29-45DA-A704-80F3C006E8F9}" type="pres">
      <dgm:prSet presAssocID="{97A4C20F-2D76-4EFF-8610-4812400F3B9E}" presName="bgRect" presStyleLbl="bgShp" presStyleIdx="4" presStyleCnt="6" custLinFactNeighborX="-17259" custLinFactNeighborY="-5743"/>
      <dgm:spPr/>
    </dgm:pt>
    <dgm:pt modelId="{F211E49D-A428-4C8A-BB48-4EB73D770E8F}" type="pres">
      <dgm:prSet presAssocID="{97A4C20F-2D76-4EFF-8610-4812400F3B9E}"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ospital"/>
        </a:ext>
      </dgm:extLst>
    </dgm:pt>
    <dgm:pt modelId="{735158EC-8C49-4981-B2A0-1E121AB802D9}" type="pres">
      <dgm:prSet presAssocID="{97A4C20F-2D76-4EFF-8610-4812400F3B9E}" presName="spaceRect" presStyleCnt="0"/>
      <dgm:spPr/>
    </dgm:pt>
    <dgm:pt modelId="{DEA346B9-1ECE-4166-BE63-A0175A9C4C23}" type="pres">
      <dgm:prSet presAssocID="{97A4C20F-2D76-4EFF-8610-4812400F3B9E}" presName="parTx" presStyleLbl="revTx" presStyleIdx="4" presStyleCnt="6">
        <dgm:presLayoutVars>
          <dgm:chMax val="0"/>
          <dgm:chPref val="0"/>
        </dgm:presLayoutVars>
      </dgm:prSet>
      <dgm:spPr/>
    </dgm:pt>
    <dgm:pt modelId="{361E074A-E4F4-4C20-AAD8-6068ECC6111D}" type="pres">
      <dgm:prSet presAssocID="{6C520092-2C8C-4F81-A0B4-327B91741D26}" presName="sibTrans" presStyleCnt="0"/>
      <dgm:spPr/>
    </dgm:pt>
    <dgm:pt modelId="{B58EB842-EF5A-450E-BAB3-A07C04E8E542}" type="pres">
      <dgm:prSet presAssocID="{699417D5-6A17-4EE9-9F7B-2E909A832432}" presName="compNode" presStyleCnt="0"/>
      <dgm:spPr/>
    </dgm:pt>
    <dgm:pt modelId="{02EDEF19-4BAF-4387-9E2D-77E1F72CFEE7}" type="pres">
      <dgm:prSet presAssocID="{699417D5-6A17-4EE9-9F7B-2E909A832432}" presName="bgRect" presStyleLbl="bgShp" presStyleIdx="5" presStyleCnt="6"/>
      <dgm:spPr/>
    </dgm:pt>
    <dgm:pt modelId="{664052D7-A73B-4F2D-92D5-7BE367942799}" type="pres">
      <dgm:prSet presAssocID="{699417D5-6A17-4EE9-9F7B-2E909A832432}" presName="iconRect" presStyleLbl="node1" presStyleIdx="5" presStyleCnt="6"/>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Gavel with solid fill"/>
        </a:ext>
      </dgm:extLst>
    </dgm:pt>
    <dgm:pt modelId="{49366C46-556F-48A2-A163-CA00F1D02F26}" type="pres">
      <dgm:prSet presAssocID="{699417D5-6A17-4EE9-9F7B-2E909A832432}" presName="spaceRect" presStyleCnt="0"/>
      <dgm:spPr/>
    </dgm:pt>
    <dgm:pt modelId="{87B30730-428C-4436-AB0D-9F2434E9827D}" type="pres">
      <dgm:prSet presAssocID="{699417D5-6A17-4EE9-9F7B-2E909A832432}" presName="parTx" presStyleLbl="revTx" presStyleIdx="5" presStyleCnt="6">
        <dgm:presLayoutVars>
          <dgm:chMax val="0"/>
          <dgm:chPref val="0"/>
        </dgm:presLayoutVars>
      </dgm:prSet>
      <dgm:spPr/>
    </dgm:pt>
  </dgm:ptLst>
  <dgm:cxnLst>
    <dgm:cxn modelId="{AB623909-DF81-4F73-A24A-2DCF87766640}" srcId="{F4376EA5-212D-4968-AA2B-7CB8D7173C17}" destId="{6230DE96-A6AE-474A-A4E7-A8A548C60FBD}" srcOrd="0" destOrd="0" parTransId="{71B81FDB-0737-4E8D-ABE1-BDBD87E3DC2F}" sibTransId="{C0627BB1-D6B2-4211-BF74-8B01F9549178}"/>
    <dgm:cxn modelId="{B08B482D-C0E7-824F-847F-022ADC462F12}" type="presOf" srcId="{699417D5-6A17-4EE9-9F7B-2E909A832432}" destId="{87B30730-428C-4436-AB0D-9F2434E9827D}" srcOrd="0" destOrd="0" presId="urn:microsoft.com/office/officeart/2018/2/layout/IconVerticalSolidList"/>
    <dgm:cxn modelId="{407D7337-07B7-496B-8499-72AA988621B9}" srcId="{F4376EA5-212D-4968-AA2B-7CB8D7173C17}" destId="{FE073102-4510-4E87-8B04-26B81569CBF0}" srcOrd="2" destOrd="0" parTransId="{61BB2F72-E256-4E28-85F7-5941D8AFFBA9}" sibTransId="{A49271CB-4F7A-48C3-8D10-4436D97342CA}"/>
    <dgm:cxn modelId="{7CC33541-9748-9449-874A-8DFEA1E1CCFC}" type="presOf" srcId="{6230DE96-A6AE-474A-A4E7-A8A548C60FBD}" destId="{38AC8360-2F95-4316-988D-7C2B05D87F6A}" srcOrd="0" destOrd="0" presId="urn:microsoft.com/office/officeart/2018/2/layout/IconVerticalSolidList"/>
    <dgm:cxn modelId="{5CABF44D-B0E2-47CA-AC09-3A4E09D76DA5}" srcId="{F4376EA5-212D-4968-AA2B-7CB8D7173C17}" destId="{97A4C20F-2D76-4EFF-8610-4812400F3B9E}" srcOrd="4" destOrd="0" parTransId="{78D152C6-44E9-4FAE-9C11-EE6234108264}" sibTransId="{6C520092-2C8C-4F81-A0B4-327B91741D26}"/>
    <dgm:cxn modelId="{1E1C5C75-AE17-4343-8D85-20D0AF03C990}" type="presOf" srcId="{0495EDF2-D020-4C0D-9D78-176ADEAE8E8A}" destId="{AA1090EE-4D2F-4661-99E5-7042A3BF40B4}" srcOrd="0" destOrd="0" presId="urn:microsoft.com/office/officeart/2018/2/layout/IconVerticalSolidList"/>
    <dgm:cxn modelId="{497DF97E-A7A9-DE48-8C75-AA77A50D2C9D}" type="presOf" srcId="{11C22CB6-E243-4D5F-9C23-ACAA63B8507C}" destId="{B89BF4C6-F78B-43FB-A619-1680EE04FB36}" srcOrd="0" destOrd="0" presId="urn:microsoft.com/office/officeart/2018/2/layout/IconVerticalSolidList"/>
    <dgm:cxn modelId="{F420FD82-AB96-4D7C-A439-CD9A5B7260BD}" srcId="{F4376EA5-212D-4968-AA2B-7CB8D7173C17}" destId="{0495EDF2-D020-4C0D-9D78-176ADEAE8E8A}" srcOrd="3" destOrd="0" parTransId="{1E3AC432-25C4-418A-82D4-21D86F6E6A2E}" sibTransId="{8B80A3C0-A43C-4ECD-A526-982C6ED078F0}"/>
    <dgm:cxn modelId="{B7CA8195-E9AD-7442-9515-D543EE83D381}" type="presOf" srcId="{F4376EA5-212D-4968-AA2B-7CB8D7173C17}" destId="{91C24D16-258F-4E6B-A8E3-F9FB7DF6590B}" srcOrd="0" destOrd="0" presId="urn:microsoft.com/office/officeart/2018/2/layout/IconVerticalSolidList"/>
    <dgm:cxn modelId="{5BF91296-D882-D14F-952B-8249BCB03DFE}" type="presOf" srcId="{97A4C20F-2D76-4EFF-8610-4812400F3B9E}" destId="{DEA346B9-1ECE-4166-BE63-A0175A9C4C23}" srcOrd="0" destOrd="0" presId="urn:microsoft.com/office/officeart/2018/2/layout/IconVerticalSolidList"/>
    <dgm:cxn modelId="{83F179A5-5AF5-DA4B-BDBA-62D78228E4F5}" type="presOf" srcId="{FE073102-4510-4E87-8B04-26B81569CBF0}" destId="{CE1E238F-0841-4E29-BA1D-5E32CEEEC125}" srcOrd="0" destOrd="0" presId="urn:microsoft.com/office/officeart/2018/2/layout/IconVerticalSolidList"/>
    <dgm:cxn modelId="{815067D4-56D3-4F89-962D-B5EFB1DB71D0}" srcId="{F4376EA5-212D-4968-AA2B-7CB8D7173C17}" destId="{699417D5-6A17-4EE9-9F7B-2E909A832432}" srcOrd="5" destOrd="0" parTransId="{71E4DDBC-10D6-4B0D-AB8B-7F720C6878B4}" sibTransId="{E6AD9A52-B9FA-4733-B754-AC693795F473}"/>
    <dgm:cxn modelId="{B92123F6-E15F-4DBA-BA8B-A230252ED4D0}" srcId="{F4376EA5-212D-4968-AA2B-7CB8D7173C17}" destId="{11C22CB6-E243-4D5F-9C23-ACAA63B8507C}" srcOrd="1" destOrd="0" parTransId="{B6BB041C-3A11-4312-BF03-726FAEDED599}" sibTransId="{EF57F215-7714-40E4-983E-0BA3AB4FE007}"/>
    <dgm:cxn modelId="{F236C1FE-6B41-4D46-B9A3-C56FAD548769}" type="presParOf" srcId="{91C24D16-258F-4E6B-A8E3-F9FB7DF6590B}" destId="{7676CFAC-AA1C-4622-83B9-8C27E7160D07}" srcOrd="0" destOrd="0" presId="urn:microsoft.com/office/officeart/2018/2/layout/IconVerticalSolidList"/>
    <dgm:cxn modelId="{64E3C8FE-4D2A-A844-B936-ADFBE4D45830}" type="presParOf" srcId="{7676CFAC-AA1C-4622-83B9-8C27E7160D07}" destId="{0738C0F6-C190-4361-AE71-5F7A2CC638E4}" srcOrd="0" destOrd="0" presId="urn:microsoft.com/office/officeart/2018/2/layout/IconVerticalSolidList"/>
    <dgm:cxn modelId="{C5B2AC26-A535-1D46-9E80-52C3A06849E9}" type="presParOf" srcId="{7676CFAC-AA1C-4622-83B9-8C27E7160D07}" destId="{8C17FC7D-10F3-4D2A-9631-F9330A57549E}" srcOrd="1" destOrd="0" presId="urn:microsoft.com/office/officeart/2018/2/layout/IconVerticalSolidList"/>
    <dgm:cxn modelId="{03E44EAD-3A1A-C64B-B145-154D8C080645}" type="presParOf" srcId="{7676CFAC-AA1C-4622-83B9-8C27E7160D07}" destId="{9CB29A2E-4703-48CF-9777-5001EFD304E6}" srcOrd="2" destOrd="0" presId="urn:microsoft.com/office/officeart/2018/2/layout/IconVerticalSolidList"/>
    <dgm:cxn modelId="{E60C0143-8825-B34E-AD8A-57A9562DF111}" type="presParOf" srcId="{7676CFAC-AA1C-4622-83B9-8C27E7160D07}" destId="{38AC8360-2F95-4316-988D-7C2B05D87F6A}" srcOrd="3" destOrd="0" presId="urn:microsoft.com/office/officeart/2018/2/layout/IconVerticalSolidList"/>
    <dgm:cxn modelId="{E4137E2A-DDA5-194B-BD62-4471799266D4}" type="presParOf" srcId="{91C24D16-258F-4E6B-A8E3-F9FB7DF6590B}" destId="{15614CF4-DA0C-42D4-8317-0EE24A883EEC}" srcOrd="1" destOrd="0" presId="urn:microsoft.com/office/officeart/2018/2/layout/IconVerticalSolidList"/>
    <dgm:cxn modelId="{232344BE-950C-FA45-A6A9-FBCD418600CB}" type="presParOf" srcId="{91C24D16-258F-4E6B-A8E3-F9FB7DF6590B}" destId="{CD905DF4-D0DD-40C0-991D-DF88F859EB0F}" srcOrd="2" destOrd="0" presId="urn:microsoft.com/office/officeart/2018/2/layout/IconVerticalSolidList"/>
    <dgm:cxn modelId="{67900BF0-A9D3-344F-9C52-77488493BC69}" type="presParOf" srcId="{CD905DF4-D0DD-40C0-991D-DF88F859EB0F}" destId="{971E5938-61C4-4C9A-8315-1C47A2DE8AB3}" srcOrd="0" destOrd="0" presId="urn:microsoft.com/office/officeart/2018/2/layout/IconVerticalSolidList"/>
    <dgm:cxn modelId="{90331B85-A165-504A-ABEF-9725AC5C3F80}" type="presParOf" srcId="{CD905DF4-D0DD-40C0-991D-DF88F859EB0F}" destId="{10065CF4-BB64-4B21-BC08-2568E94B41FA}" srcOrd="1" destOrd="0" presId="urn:microsoft.com/office/officeart/2018/2/layout/IconVerticalSolidList"/>
    <dgm:cxn modelId="{05269FA5-89F3-C841-8FEF-44187B99827D}" type="presParOf" srcId="{CD905DF4-D0DD-40C0-991D-DF88F859EB0F}" destId="{12F4A2AE-F26B-4557-82F4-658627B09D36}" srcOrd="2" destOrd="0" presId="urn:microsoft.com/office/officeart/2018/2/layout/IconVerticalSolidList"/>
    <dgm:cxn modelId="{C6E24683-BDA4-274C-8D41-8EBF639BF00A}" type="presParOf" srcId="{CD905DF4-D0DD-40C0-991D-DF88F859EB0F}" destId="{B89BF4C6-F78B-43FB-A619-1680EE04FB36}" srcOrd="3" destOrd="0" presId="urn:microsoft.com/office/officeart/2018/2/layout/IconVerticalSolidList"/>
    <dgm:cxn modelId="{3DE127AF-4BEB-124D-86E6-2E012BF9CB49}" type="presParOf" srcId="{91C24D16-258F-4E6B-A8E3-F9FB7DF6590B}" destId="{380B97C8-3429-4C9D-BB5D-75C2423F7B03}" srcOrd="3" destOrd="0" presId="urn:microsoft.com/office/officeart/2018/2/layout/IconVerticalSolidList"/>
    <dgm:cxn modelId="{3D2310B7-6605-604C-9CF5-503E0D017803}" type="presParOf" srcId="{91C24D16-258F-4E6B-A8E3-F9FB7DF6590B}" destId="{6134BBE6-F7ED-4691-B7F7-AD120D6BB30D}" srcOrd="4" destOrd="0" presId="urn:microsoft.com/office/officeart/2018/2/layout/IconVerticalSolidList"/>
    <dgm:cxn modelId="{B22A1A98-9560-E84A-AFEA-4A3E4ABDE3CD}" type="presParOf" srcId="{6134BBE6-F7ED-4691-B7F7-AD120D6BB30D}" destId="{412798DA-F518-477A-AA8A-ECC1C43DACC2}" srcOrd="0" destOrd="0" presId="urn:microsoft.com/office/officeart/2018/2/layout/IconVerticalSolidList"/>
    <dgm:cxn modelId="{A2B59C1B-B01F-144B-AEA7-EF0C7677CD0D}" type="presParOf" srcId="{6134BBE6-F7ED-4691-B7F7-AD120D6BB30D}" destId="{18D0515D-864E-4022-A9A5-5E1053AA87D7}" srcOrd="1" destOrd="0" presId="urn:microsoft.com/office/officeart/2018/2/layout/IconVerticalSolidList"/>
    <dgm:cxn modelId="{BBD1ED71-6C23-AE48-86BB-CB4D367106DF}" type="presParOf" srcId="{6134BBE6-F7ED-4691-B7F7-AD120D6BB30D}" destId="{43041D15-44B9-44BD-B37E-A95E1B502041}" srcOrd="2" destOrd="0" presId="urn:microsoft.com/office/officeart/2018/2/layout/IconVerticalSolidList"/>
    <dgm:cxn modelId="{C58A31F4-6EA5-4845-B436-6A72A5E39893}" type="presParOf" srcId="{6134BBE6-F7ED-4691-B7F7-AD120D6BB30D}" destId="{CE1E238F-0841-4E29-BA1D-5E32CEEEC125}" srcOrd="3" destOrd="0" presId="urn:microsoft.com/office/officeart/2018/2/layout/IconVerticalSolidList"/>
    <dgm:cxn modelId="{2104F69C-208B-7043-AC45-A13C5363F964}" type="presParOf" srcId="{91C24D16-258F-4E6B-A8E3-F9FB7DF6590B}" destId="{38903624-A6CB-4836-85AD-3A4B2BD686CF}" srcOrd="5" destOrd="0" presId="urn:microsoft.com/office/officeart/2018/2/layout/IconVerticalSolidList"/>
    <dgm:cxn modelId="{65705CF5-5C43-0E44-AF85-F8D6EEDB65B5}" type="presParOf" srcId="{91C24D16-258F-4E6B-A8E3-F9FB7DF6590B}" destId="{AECEFA04-9FDD-4835-A6C1-19B27FD761A4}" srcOrd="6" destOrd="0" presId="urn:microsoft.com/office/officeart/2018/2/layout/IconVerticalSolidList"/>
    <dgm:cxn modelId="{4BE6571C-EC6A-BA49-A1B4-B93A40D8757D}" type="presParOf" srcId="{AECEFA04-9FDD-4835-A6C1-19B27FD761A4}" destId="{92F46E8B-6397-4DCD-B79F-4183598A3FFF}" srcOrd="0" destOrd="0" presId="urn:microsoft.com/office/officeart/2018/2/layout/IconVerticalSolidList"/>
    <dgm:cxn modelId="{7CA61FBF-AA07-9D4B-A85C-D4919093F911}" type="presParOf" srcId="{AECEFA04-9FDD-4835-A6C1-19B27FD761A4}" destId="{6B65EEAA-C039-4EDC-92BA-901A34ECED79}" srcOrd="1" destOrd="0" presId="urn:microsoft.com/office/officeart/2018/2/layout/IconVerticalSolidList"/>
    <dgm:cxn modelId="{B3DDCAD0-4A21-BA40-9B56-667950FDBAD3}" type="presParOf" srcId="{AECEFA04-9FDD-4835-A6C1-19B27FD761A4}" destId="{6FDCFA75-F766-45F6-83A3-2C264AC8E405}" srcOrd="2" destOrd="0" presId="urn:microsoft.com/office/officeart/2018/2/layout/IconVerticalSolidList"/>
    <dgm:cxn modelId="{E980CCB1-C5D5-7641-B5AC-BC886BD2FDF9}" type="presParOf" srcId="{AECEFA04-9FDD-4835-A6C1-19B27FD761A4}" destId="{AA1090EE-4D2F-4661-99E5-7042A3BF40B4}" srcOrd="3" destOrd="0" presId="urn:microsoft.com/office/officeart/2018/2/layout/IconVerticalSolidList"/>
    <dgm:cxn modelId="{E40E657C-B819-4D49-90B8-A7850E38E9EF}" type="presParOf" srcId="{91C24D16-258F-4E6B-A8E3-F9FB7DF6590B}" destId="{71FC6A6D-E3D4-45D1-B869-4521628EDDA9}" srcOrd="7" destOrd="0" presId="urn:microsoft.com/office/officeart/2018/2/layout/IconVerticalSolidList"/>
    <dgm:cxn modelId="{BF4E5019-DD92-4D49-94F0-420310BA3ABB}" type="presParOf" srcId="{91C24D16-258F-4E6B-A8E3-F9FB7DF6590B}" destId="{C8FC1793-53A7-4C70-BF4A-4AC6B299B8F1}" srcOrd="8" destOrd="0" presId="urn:microsoft.com/office/officeart/2018/2/layout/IconVerticalSolidList"/>
    <dgm:cxn modelId="{4172EBF8-50B2-AC4B-9044-02D337D5517C}" type="presParOf" srcId="{C8FC1793-53A7-4C70-BF4A-4AC6B299B8F1}" destId="{1B4C2896-2C29-45DA-A704-80F3C006E8F9}" srcOrd="0" destOrd="0" presId="urn:microsoft.com/office/officeart/2018/2/layout/IconVerticalSolidList"/>
    <dgm:cxn modelId="{E1CCB00A-1A1D-7747-BB34-A587EB60A438}" type="presParOf" srcId="{C8FC1793-53A7-4C70-BF4A-4AC6B299B8F1}" destId="{F211E49D-A428-4C8A-BB48-4EB73D770E8F}" srcOrd="1" destOrd="0" presId="urn:microsoft.com/office/officeart/2018/2/layout/IconVerticalSolidList"/>
    <dgm:cxn modelId="{8ECA7139-CB3C-CC40-A1D4-A3BA4E418A1A}" type="presParOf" srcId="{C8FC1793-53A7-4C70-BF4A-4AC6B299B8F1}" destId="{735158EC-8C49-4981-B2A0-1E121AB802D9}" srcOrd="2" destOrd="0" presId="urn:microsoft.com/office/officeart/2018/2/layout/IconVerticalSolidList"/>
    <dgm:cxn modelId="{6BF35BE3-58CA-B245-9761-F73B02EEFB9F}" type="presParOf" srcId="{C8FC1793-53A7-4C70-BF4A-4AC6B299B8F1}" destId="{DEA346B9-1ECE-4166-BE63-A0175A9C4C23}" srcOrd="3" destOrd="0" presId="urn:microsoft.com/office/officeart/2018/2/layout/IconVerticalSolidList"/>
    <dgm:cxn modelId="{D842BB1E-7BE5-1C42-9359-4CF75795D917}" type="presParOf" srcId="{91C24D16-258F-4E6B-A8E3-F9FB7DF6590B}" destId="{361E074A-E4F4-4C20-AAD8-6068ECC6111D}" srcOrd="9" destOrd="0" presId="urn:microsoft.com/office/officeart/2018/2/layout/IconVerticalSolidList"/>
    <dgm:cxn modelId="{6707B894-1EAB-1E43-9E77-2155589ED473}" type="presParOf" srcId="{91C24D16-258F-4E6B-A8E3-F9FB7DF6590B}" destId="{B58EB842-EF5A-450E-BAB3-A07C04E8E542}" srcOrd="10" destOrd="0" presId="urn:microsoft.com/office/officeart/2018/2/layout/IconVerticalSolidList"/>
    <dgm:cxn modelId="{D0B775BE-7DB0-8B41-B26A-4E96AF27AD9F}" type="presParOf" srcId="{B58EB842-EF5A-450E-BAB3-A07C04E8E542}" destId="{02EDEF19-4BAF-4387-9E2D-77E1F72CFEE7}" srcOrd="0" destOrd="0" presId="urn:microsoft.com/office/officeart/2018/2/layout/IconVerticalSolidList"/>
    <dgm:cxn modelId="{1B630691-B453-B94E-852D-F4C0EC4B1CBB}" type="presParOf" srcId="{B58EB842-EF5A-450E-BAB3-A07C04E8E542}" destId="{664052D7-A73B-4F2D-92D5-7BE367942799}" srcOrd="1" destOrd="0" presId="urn:microsoft.com/office/officeart/2018/2/layout/IconVerticalSolidList"/>
    <dgm:cxn modelId="{77AACC4C-EC9A-BB4B-85C6-0281FB607E4F}" type="presParOf" srcId="{B58EB842-EF5A-450E-BAB3-A07C04E8E542}" destId="{49366C46-556F-48A2-A163-CA00F1D02F26}" srcOrd="2" destOrd="0" presId="urn:microsoft.com/office/officeart/2018/2/layout/IconVerticalSolidList"/>
    <dgm:cxn modelId="{AC1F07FF-CE2F-E540-A85B-8ADFFB7BEE60}" type="presParOf" srcId="{B58EB842-EF5A-450E-BAB3-A07C04E8E542}" destId="{87B30730-428C-4436-AB0D-9F2434E9827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01F455-A7CF-44C8-BA65-0CD4745B48D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11F9D81-95B8-4083-9D05-7394564F5BC6}">
      <dgm:prSet/>
      <dgm:spPr/>
      <dgm:t>
        <a:bodyPr/>
        <a:lstStyle/>
        <a:p>
          <a:r>
            <a:rPr lang="en-US"/>
            <a:t>Automatic call up based on gender marker</a:t>
          </a:r>
        </a:p>
      </dgm:t>
    </dgm:pt>
    <dgm:pt modelId="{C00C74E1-C418-46B7-A5EF-A4FB76B5FBDF}" type="parTrans" cxnId="{EF9897EC-7782-489A-A0CA-DF6F1AC1030D}">
      <dgm:prSet/>
      <dgm:spPr/>
      <dgm:t>
        <a:bodyPr/>
        <a:lstStyle/>
        <a:p>
          <a:endParaRPr lang="en-US"/>
        </a:p>
      </dgm:t>
    </dgm:pt>
    <dgm:pt modelId="{134D624B-0706-414E-AABB-F2CA07B324BE}" type="sibTrans" cxnId="{EF9897EC-7782-489A-A0CA-DF6F1AC1030D}">
      <dgm:prSet/>
      <dgm:spPr/>
      <dgm:t>
        <a:bodyPr/>
        <a:lstStyle/>
        <a:p>
          <a:endParaRPr lang="en-US"/>
        </a:p>
      </dgm:t>
    </dgm:pt>
    <dgm:pt modelId="{A7D05C02-D8C8-426E-8D93-A499AC1FC0B5}">
      <dgm:prSet/>
      <dgm:spPr/>
      <dgm:t>
        <a:bodyPr/>
        <a:lstStyle/>
        <a:p>
          <a:r>
            <a:rPr lang="en-US" dirty="0" err="1"/>
            <a:t>Cx</a:t>
          </a:r>
          <a:r>
            <a:rPr lang="en-US" dirty="0"/>
            <a:t> sampling – increased pelvic floor tone, less vaginal secretions, atrophy</a:t>
          </a:r>
        </a:p>
      </dgm:t>
    </dgm:pt>
    <dgm:pt modelId="{D5EB47D7-6E43-49A6-AF98-0EF56F505A83}" type="parTrans" cxnId="{A295232D-D7FD-47DF-A15F-034A5A4FBFB2}">
      <dgm:prSet/>
      <dgm:spPr/>
      <dgm:t>
        <a:bodyPr/>
        <a:lstStyle/>
        <a:p>
          <a:endParaRPr lang="en-US"/>
        </a:p>
      </dgm:t>
    </dgm:pt>
    <dgm:pt modelId="{EAD58151-861F-4A8D-83C8-F072439442CF}" type="sibTrans" cxnId="{A295232D-D7FD-47DF-A15F-034A5A4FBFB2}">
      <dgm:prSet/>
      <dgm:spPr/>
      <dgm:t>
        <a:bodyPr/>
        <a:lstStyle/>
        <a:p>
          <a:endParaRPr lang="en-US"/>
        </a:p>
      </dgm:t>
    </dgm:pt>
    <dgm:pt modelId="{F5832443-8D1F-4D5E-B196-9DE8DF1EF7FE}">
      <dgm:prSet/>
      <dgm:spPr/>
      <dgm:t>
        <a:bodyPr/>
        <a:lstStyle/>
        <a:p>
          <a:r>
            <a:rPr lang="en-US"/>
            <a:t>All people with breasts should attend breast screening</a:t>
          </a:r>
        </a:p>
      </dgm:t>
    </dgm:pt>
    <dgm:pt modelId="{0F8A5625-93C1-47C5-9359-CE3B2ED14A95}" type="parTrans" cxnId="{FE4C8C5F-A4E6-4339-B7A0-C2C569DCF1CE}">
      <dgm:prSet/>
      <dgm:spPr/>
      <dgm:t>
        <a:bodyPr/>
        <a:lstStyle/>
        <a:p>
          <a:endParaRPr lang="en-US"/>
        </a:p>
      </dgm:t>
    </dgm:pt>
    <dgm:pt modelId="{2CF1AEAE-449A-48CD-9B92-C06C8F8C8BBF}" type="sibTrans" cxnId="{FE4C8C5F-A4E6-4339-B7A0-C2C569DCF1CE}">
      <dgm:prSet/>
      <dgm:spPr/>
      <dgm:t>
        <a:bodyPr/>
        <a:lstStyle/>
        <a:p>
          <a:endParaRPr lang="en-US"/>
        </a:p>
      </dgm:t>
    </dgm:pt>
    <dgm:pt modelId="{696DA62A-0995-408D-8F64-FAA7EDE825FA}">
      <dgm:prSet/>
      <dgm:spPr/>
      <dgm:t>
        <a:bodyPr/>
        <a:lstStyle/>
        <a:p>
          <a:r>
            <a:rPr lang="en-US"/>
            <a:t>All exposed to testosterone should attend AAA screening</a:t>
          </a:r>
        </a:p>
      </dgm:t>
    </dgm:pt>
    <dgm:pt modelId="{2900341A-0A32-4C6F-A70E-779326093F9B}" type="parTrans" cxnId="{E6A8E37B-6B21-4760-A48B-1EAFA407B7CE}">
      <dgm:prSet/>
      <dgm:spPr/>
      <dgm:t>
        <a:bodyPr/>
        <a:lstStyle/>
        <a:p>
          <a:endParaRPr lang="en-US"/>
        </a:p>
      </dgm:t>
    </dgm:pt>
    <dgm:pt modelId="{1891C50A-A9C8-494A-A728-5FB9E48AFFC1}" type="sibTrans" cxnId="{E6A8E37B-6B21-4760-A48B-1EAFA407B7CE}">
      <dgm:prSet/>
      <dgm:spPr/>
      <dgm:t>
        <a:bodyPr/>
        <a:lstStyle/>
        <a:p>
          <a:endParaRPr lang="en-US"/>
        </a:p>
      </dgm:t>
    </dgm:pt>
    <dgm:pt modelId="{02BEB363-2C28-4C9D-AFB9-3B8B02AA729E}">
      <dgm:prSet/>
      <dgm:spPr/>
      <dgm:t>
        <a:bodyPr/>
        <a:lstStyle/>
        <a:p>
          <a:r>
            <a:rPr lang="en-US" dirty="0"/>
            <a:t>Current guidance is biennial USS endometrium for testosterone users</a:t>
          </a:r>
        </a:p>
      </dgm:t>
    </dgm:pt>
    <dgm:pt modelId="{64D3921E-38BE-4FC7-B761-F95138A3188D}" type="parTrans" cxnId="{4F73F61C-B27E-4C57-892B-164D54169772}">
      <dgm:prSet/>
      <dgm:spPr/>
      <dgm:t>
        <a:bodyPr/>
        <a:lstStyle/>
        <a:p>
          <a:endParaRPr lang="en-US"/>
        </a:p>
      </dgm:t>
    </dgm:pt>
    <dgm:pt modelId="{B2A45CB6-4C4F-4787-A424-608086CDCFB8}" type="sibTrans" cxnId="{4F73F61C-B27E-4C57-892B-164D54169772}">
      <dgm:prSet/>
      <dgm:spPr/>
      <dgm:t>
        <a:bodyPr/>
        <a:lstStyle/>
        <a:p>
          <a:endParaRPr lang="en-US"/>
        </a:p>
      </dgm:t>
    </dgm:pt>
    <dgm:pt modelId="{367F69CD-6266-214F-8776-AEDF664766E5}">
      <dgm:prSet/>
      <dgm:spPr/>
      <dgm:t>
        <a:bodyPr/>
        <a:lstStyle/>
        <a:p>
          <a:r>
            <a:rPr lang="en-GB" dirty="0"/>
            <a:t>Use system alerts and contact relevant departments </a:t>
          </a:r>
        </a:p>
      </dgm:t>
    </dgm:pt>
    <dgm:pt modelId="{9D2B54E7-AF69-9845-8ABE-FEC3BF1BBD33}" type="parTrans" cxnId="{1C869BD8-16DB-564D-B07D-92A02D571EC2}">
      <dgm:prSet/>
      <dgm:spPr/>
      <dgm:t>
        <a:bodyPr/>
        <a:lstStyle/>
        <a:p>
          <a:endParaRPr lang="en-GB"/>
        </a:p>
      </dgm:t>
    </dgm:pt>
    <dgm:pt modelId="{2100A62D-97E0-9A4B-B12B-9EFA6696CD69}" type="sibTrans" cxnId="{1C869BD8-16DB-564D-B07D-92A02D571EC2}">
      <dgm:prSet/>
      <dgm:spPr/>
      <dgm:t>
        <a:bodyPr/>
        <a:lstStyle/>
        <a:p>
          <a:endParaRPr lang="en-GB"/>
        </a:p>
      </dgm:t>
    </dgm:pt>
    <dgm:pt modelId="{8906F7AB-2F4A-4143-9014-45901014CD9B}" type="pres">
      <dgm:prSet presAssocID="{3901F455-A7CF-44C8-BA65-0CD4745B48D0}" presName="linear" presStyleCnt="0">
        <dgm:presLayoutVars>
          <dgm:animLvl val="lvl"/>
          <dgm:resizeHandles val="exact"/>
        </dgm:presLayoutVars>
      </dgm:prSet>
      <dgm:spPr/>
    </dgm:pt>
    <dgm:pt modelId="{02F02AE0-4A28-9446-A184-CD98373B74EE}" type="pres">
      <dgm:prSet presAssocID="{E11F9D81-95B8-4083-9D05-7394564F5BC6}" presName="parentText" presStyleLbl="node1" presStyleIdx="0" presStyleCnt="6">
        <dgm:presLayoutVars>
          <dgm:chMax val="0"/>
          <dgm:bulletEnabled val="1"/>
        </dgm:presLayoutVars>
      </dgm:prSet>
      <dgm:spPr/>
    </dgm:pt>
    <dgm:pt modelId="{370458FE-2B38-6F44-9CC4-0A38707B0FAF}" type="pres">
      <dgm:prSet presAssocID="{134D624B-0706-414E-AABB-F2CA07B324BE}" presName="spacer" presStyleCnt="0"/>
      <dgm:spPr/>
    </dgm:pt>
    <dgm:pt modelId="{3608C61B-9333-7C45-A684-8627DFA78FA9}" type="pres">
      <dgm:prSet presAssocID="{367F69CD-6266-214F-8776-AEDF664766E5}" presName="parentText" presStyleLbl="node1" presStyleIdx="1" presStyleCnt="6">
        <dgm:presLayoutVars>
          <dgm:chMax val="0"/>
          <dgm:bulletEnabled val="1"/>
        </dgm:presLayoutVars>
      </dgm:prSet>
      <dgm:spPr/>
    </dgm:pt>
    <dgm:pt modelId="{DAF959A2-78E8-2544-BCE3-2D7CD17B5BDB}" type="pres">
      <dgm:prSet presAssocID="{2100A62D-97E0-9A4B-B12B-9EFA6696CD69}" presName="spacer" presStyleCnt="0"/>
      <dgm:spPr/>
    </dgm:pt>
    <dgm:pt modelId="{530D6A9B-09CB-A747-AF24-414651191017}" type="pres">
      <dgm:prSet presAssocID="{A7D05C02-D8C8-426E-8D93-A499AC1FC0B5}" presName="parentText" presStyleLbl="node1" presStyleIdx="2" presStyleCnt="6">
        <dgm:presLayoutVars>
          <dgm:chMax val="0"/>
          <dgm:bulletEnabled val="1"/>
        </dgm:presLayoutVars>
      </dgm:prSet>
      <dgm:spPr/>
    </dgm:pt>
    <dgm:pt modelId="{E356892A-3260-B747-9DCA-D0D6F24BF85E}" type="pres">
      <dgm:prSet presAssocID="{EAD58151-861F-4A8D-83C8-F072439442CF}" presName="spacer" presStyleCnt="0"/>
      <dgm:spPr/>
    </dgm:pt>
    <dgm:pt modelId="{7622B1B0-7C2D-5046-826A-1ACF1E019DB2}" type="pres">
      <dgm:prSet presAssocID="{F5832443-8D1F-4D5E-B196-9DE8DF1EF7FE}" presName="parentText" presStyleLbl="node1" presStyleIdx="3" presStyleCnt="6">
        <dgm:presLayoutVars>
          <dgm:chMax val="0"/>
          <dgm:bulletEnabled val="1"/>
        </dgm:presLayoutVars>
      </dgm:prSet>
      <dgm:spPr/>
    </dgm:pt>
    <dgm:pt modelId="{97BBB73C-260B-0D4A-9AB5-2CA58CCD3EF7}" type="pres">
      <dgm:prSet presAssocID="{2CF1AEAE-449A-48CD-9B92-C06C8F8C8BBF}" presName="spacer" presStyleCnt="0"/>
      <dgm:spPr/>
    </dgm:pt>
    <dgm:pt modelId="{BA6A9457-8AD3-F441-8E26-22120DD622A2}" type="pres">
      <dgm:prSet presAssocID="{696DA62A-0995-408D-8F64-FAA7EDE825FA}" presName="parentText" presStyleLbl="node1" presStyleIdx="4" presStyleCnt="6">
        <dgm:presLayoutVars>
          <dgm:chMax val="0"/>
          <dgm:bulletEnabled val="1"/>
        </dgm:presLayoutVars>
      </dgm:prSet>
      <dgm:spPr/>
    </dgm:pt>
    <dgm:pt modelId="{42E743AA-0236-FE40-B354-CBFB6B5D5F5D}" type="pres">
      <dgm:prSet presAssocID="{1891C50A-A9C8-494A-A728-5FB9E48AFFC1}" presName="spacer" presStyleCnt="0"/>
      <dgm:spPr/>
    </dgm:pt>
    <dgm:pt modelId="{9C6F1C34-EAC7-AA44-81C3-115BE644D45B}" type="pres">
      <dgm:prSet presAssocID="{02BEB363-2C28-4C9D-AFB9-3B8B02AA729E}" presName="parentText" presStyleLbl="node1" presStyleIdx="5" presStyleCnt="6">
        <dgm:presLayoutVars>
          <dgm:chMax val="0"/>
          <dgm:bulletEnabled val="1"/>
        </dgm:presLayoutVars>
      </dgm:prSet>
      <dgm:spPr/>
    </dgm:pt>
  </dgm:ptLst>
  <dgm:cxnLst>
    <dgm:cxn modelId="{74C36A07-0C76-EC4F-A051-C73A7457905E}" type="presOf" srcId="{F5832443-8D1F-4D5E-B196-9DE8DF1EF7FE}" destId="{7622B1B0-7C2D-5046-826A-1ACF1E019DB2}" srcOrd="0" destOrd="0" presId="urn:microsoft.com/office/officeart/2005/8/layout/vList2"/>
    <dgm:cxn modelId="{4F73F61C-B27E-4C57-892B-164D54169772}" srcId="{3901F455-A7CF-44C8-BA65-0CD4745B48D0}" destId="{02BEB363-2C28-4C9D-AFB9-3B8B02AA729E}" srcOrd="5" destOrd="0" parTransId="{64D3921E-38BE-4FC7-B761-F95138A3188D}" sibTransId="{B2A45CB6-4C4F-4787-A424-608086CDCFB8}"/>
    <dgm:cxn modelId="{A295232D-D7FD-47DF-A15F-034A5A4FBFB2}" srcId="{3901F455-A7CF-44C8-BA65-0CD4745B48D0}" destId="{A7D05C02-D8C8-426E-8D93-A499AC1FC0B5}" srcOrd="2" destOrd="0" parTransId="{D5EB47D7-6E43-49A6-AF98-0EF56F505A83}" sibTransId="{EAD58151-861F-4A8D-83C8-F072439442CF}"/>
    <dgm:cxn modelId="{742F8730-8943-3B4C-BA7B-D59A88291DC4}" type="presOf" srcId="{E11F9D81-95B8-4083-9D05-7394564F5BC6}" destId="{02F02AE0-4A28-9446-A184-CD98373B74EE}" srcOrd="0" destOrd="0" presId="urn:microsoft.com/office/officeart/2005/8/layout/vList2"/>
    <dgm:cxn modelId="{FE4C8C5F-A4E6-4339-B7A0-C2C569DCF1CE}" srcId="{3901F455-A7CF-44C8-BA65-0CD4745B48D0}" destId="{F5832443-8D1F-4D5E-B196-9DE8DF1EF7FE}" srcOrd="3" destOrd="0" parTransId="{0F8A5625-93C1-47C5-9359-CE3B2ED14A95}" sibTransId="{2CF1AEAE-449A-48CD-9B92-C06C8F8C8BBF}"/>
    <dgm:cxn modelId="{48760843-5CCE-9E4B-ADD5-86364123BA99}" type="presOf" srcId="{3901F455-A7CF-44C8-BA65-0CD4745B48D0}" destId="{8906F7AB-2F4A-4143-9014-45901014CD9B}" srcOrd="0" destOrd="0" presId="urn:microsoft.com/office/officeart/2005/8/layout/vList2"/>
    <dgm:cxn modelId="{CBC3916C-79E6-1A4B-AF69-9BAE7F3B9D39}" type="presOf" srcId="{696DA62A-0995-408D-8F64-FAA7EDE825FA}" destId="{BA6A9457-8AD3-F441-8E26-22120DD622A2}" srcOrd="0" destOrd="0" presId="urn:microsoft.com/office/officeart/2005/8/layout/vList2"/>
    <dgm:cxn modelId="{E6A8E37B-6B21-4760-A48B-1EAFA407B7CE}" srcId="{3901F455-A7CF-44C8-BA65-0CD4745B48D0}" destId="{696DA62A-0995-408D-8F64-FAA7EDE825FA}" srcOrd="4" destOrd="0" parTransId="{2900341A-0A32-4C6F-A70E-779326093F9B}" sibTransId="{1891C50A-A9C8-494A-A728-5FB9E48AFFC1}"/>
    <dgm:cxn modelId="{4BB4C5B5-B070-9048-8498-DCFDED793EFC}" type="presOf" srcId="{367F69CD-6266-214F-8776-AEDF664766E5}" destId="{3608C61B-9333-7C45-A684-8627DFA78FA9}" srcOrd="0" destOrd="0" presId="urn:microsoft.com/office/officeart/2005/8/layout/vList2"/>
    <dgm:cxn modelId="{AD599AB7-FD8B-CD4A-9E7B-DCA01B78BFDA}" type="presOf" srcId="{02BEB363-2C28-4C9D-AFB9-3B8B02AA729E}" destId="{9C6F1C34-EAC7-AA44-81C3-115BE644D45B}" srcOrd="0" destOrd="0" presId="urn:microsoft.com/office/officeart/2005/8/layout/vList2"/>
    <dgm:cxn modelId="{A66ED6C4-9444-E441-8D4C-A1BE79B99ABF}" type="presOf" srcId="{A7D05C02-D8C8-426E-8D93-A499AC1FC0B5}" destId="{530D6A9B-09CB-A747-AF24-414651191017}" srcOrd="0" destOrd="0" presId="urn:microsoft.com/office/officeart/2005/8/layout/vList2"/>
    <dgm:cxn modelId="{1C869BD8-16DB-564D-B07D-92A02D571EC2}" srcId="{3901F455-A7CF-44C8-BA65-0CD4745B48D0}" destId="{367F69CD-6266-214F-8776-AEDF664766E5}" srcOrd="1" destOrd="0" parTransId="{9D2B54E7-AF69-9845-8ABE-FEC3BF1BBD33}" sibTransId="{2100A62D-97E0-9A4B-B12B-9EFA6696CD69}"/>
    <dgm:cxn modelId="{EF9897EC-7782-489A-A0CA-DF6F1AC1030D}" srcId="{3901F455-A7CF-44C8-BA65-0CD4745B48D0}" destId="{E11F9D81-95B8-4083-9D05-7394564F5BC6}" srcOrd="0" destOrd="0" parTransId="{C00C74E1-C418-46B7-A5EF-A4FB76B5FBDF}" sibTransId="{134D624B-0706-414E-AABB-F2CA07B324BE}"/>
    <dgm:cxn modelId="{851FB02D-CBBC-0F4E-8A77-54B609309AE0}" type="presParOf" srcId="{8906F7AB-2F4A-4143-9014-45901014CD9B}" destId="{02F02AE0-4A28-9446-A184-CD98373B74EE}" srcOrd="0" destOrd="0" presId="urn:microsoft.com/office/officeart/2005/8/layout/vList2"/>
    <dgm:cxn modelId="{634BFD1D-4B14-2F4E-BCDA-F3EA8502FBA7}" type="presParOf" srcId="{8906F7AB-2F4A-4143-9014-45901014CD9B}" destId="{370458FE-2B38-6F44-9CC4-0A38707B0FAF}" srcOrd="1" destOrd="0" presId="urn:microsoft.com/office/officeart/2005/8/layout/vList2"/>
    <dgm:cxn modelId="{FB2F315B-9795-5A4E-BD93-FDBC402DEEBF}" type="presParOf" srcId="{8906F7AB-2F4A-4143-9014-45901014CD9B}" destId="{3608C61B-9333-7C45-A684-8627DFA78FA9}" srcOrd="2" destOrd="0" presId="urn:microsoft.com/office/officeart/2005/8/layout/vList2"/>
    <dgm:cxn modelId="{EFCC1A1B-9D61-2C4B-8227-E16B309A1CD1}" type="presParOf" srcId="{8906F7AB-2F4A-4143-9014-45901014CD9B}" destId="{DAF959A2-78E8-2544-BCE3-2D7CD17B5BDB}" srcOrd="3" destOrd="0" presId="urn:microsoft.com/office/officeart/2005/8/layout/vList2"/>
    <dgm:cxn modelId="{F6383139-60A5-2A4A-A2F3-EF2EE42911FC}" type="presParOf" srcId="{8906F7AB-2F4A-4143-9014-45901014CD9B}" destId="{530D6A9B-09CB-A747-AF24-414651191017}" srcOrd="4" destOrd="0" presId="urn:microsoft.com/office/officeart/2005/8/layout/vList2"/>
    <dgm:cxn modelId="{7AB0887E-CDCA-2044-8071-76223C6F8D02}" type="presParOf" srcId="{8906F7AB-2F4A-4143-9014-45901014CD9B}" destId="{E356892A-3260-B747-9DCA-D0D6F24BF85E}" srcOrd="5" destOrd="0" presId="urn:microsoft.com/office/officeart/2005/8/layout/vList2"/>
    <dgm:cxn modelId="{A701C456-17E5-B44B-AAC7-3ED55AD3AD3D}" type="presParOf" srcId="{8906F7AB-2F4A-4143-9014-45901014CD9B}" destId="{7622B1B0-7C2D-5046-826A-1ACF1E019DB2}" srcOrd="6" destOrd="0" presId="urn:microsoft.com/office/officeart/2005/8/layout/vList2"/>
    <dgm:cxn modelId="{28F0D5A9-AA6A-4C45-921E-6A88CCF430AA}" type="presParOf" srcId="{8906F7AB-2F4A-4143-9014-45901014CD9B}" destId="{97BBB73C-260B-0D4A-9AB5-2CA58CCD3EF7}" srcOrd="7" destOrd="0" presId="urn:microsoft.com/office/officeart/2005/8/layout/vList2"/>
    <dgm:cxn modelId="{C65093EB-1B1C-134D-938A-DD064AF9EB52}" type="presParOf" srcId="{8906F7AB-2F4A-4143-9014-45901014CD9B}" destId="{BA6A9457-8AD3-F441-8E26-22120DD622A2}" srcOrd="8" destOrd="0" presId="urn:microsoft.com/office/officeart/2005/8/layout/vList2"/>
    <dgm:cxn modelId="{831C644E-341E-AB4C-B482-E161424021CE}" type="presParOf" srcId="{8906F7AB-2F4A-4143-9014-45901014CD9B}" destId="{42E743AA-0236-FE40-B354-CBFB6B5D5F5D}" srcOrd="9" destOrd="0" presId="urn:microsoft.com/office/officeart/2005/8/layout/vList2"/>
    <dgm:cxn modelId="{CE40D29A-9F29-0748-A98B-3EA59E24DF1E}" type="presParOf" srcId="{8906F7AB-2F4A-4143-9014-45901014CD9B}" destId="{9C6F1C34-EAC7-AA44-81C3-115BE644D45B}"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38C0F6-C190-4361-AE71-5F7A2CC638E4}">
      <dsp:nvSpPr>
        <dsp:cNvPr id="0" name=""/>
        <dsp:cNvSpPr/>
      </dsp:nvSpPr>
      <dsp:spPr>
        <a:xfrm>
          <a:off x="0" y="1100"/>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17FC7D-10F3-4D2A-9631-F9330A57549E}">
      <dsp:nvSpPr>
        <dsp:cNvPr id="0" name=""/>
        <dsp:cNvSpPr/>
      </dsp:nvSpPr>
      <dsp:spPr>
        <a:xfrm>
          <a:off x="141810" y="106579"/>
          <a:ext cx="257837" cy="2578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8AC8360-2F95-4316-988D-7C2B05D87F6A}">
      <dsp:nvSpPr>
        <dsp:cNvPr id="0" name=""/>
        <dsp:cNvSpPr/>
      </dsp:nvSpPr>
      <dsp:spPr>
        <a:xfrm>
          <a:off x="541459" y="1100"/>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History of trans healthcare, and the new Welsh pathway</a:t>
          </a:r>
        </a:p>
      </dsp:txBody>
      <dsp:txXfrm>
        <a:off x="541459" y="1100"/>
        <a:ext cx="8924104" cy="468795"/>
      </dsp:txXfrm>
    </dsp:sp>
    <dsp:sp modelId="{971E5938-61C4-4C9A-8315-1C47A2DE8AB3}">
      <dsp:nvSpPr>
        <dsp:cNvPr id="0" name=""/>
        <dsp:cNvSpPr/>
      </dsp:nvSpPr>
      <dsp:spPr>
        <a:xfrm>
          <a:off x="0" y="587094"/>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065CF4-BB64-4B21-BC08-2568E94B41FA}">
      <dsp:nvSpPr>
        <dsp:cNvPr id="0" name=""/>
        <dsp:cNvSpPr/>
      </dsp:nvSpPr>
      <dsp:spPr>
        <a:xfrm>
          <a:off x="141810" y="692573"/>
          <a:ext cx="257837" cy="2578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89BF4C6-F78B-43FB-A619-1680EE04FB36}">
      <dsp:nvSpPr>
        <dsp:cNvPr id="0" name=""/>
        <dsp:cNvSpPr/>
      </dsp:nvSpPr>
      <dsp:spPr>
        <a:xfrm>
          <a:off x="541459" y="587094"/>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Trans identities and inclusive practice</a:t>
          </a:r>
        </a:p>
      </dsp:txBody>
      <dsp:txXfrm>
        <a:off x="541459" y="587094"/>
        <a:ext cx="8924104" cy="468795"/>
      </dsp:txXfrm>
    </dsp:sp>
    <dsp:sp modelId="{412798DA-F518-477A-AA8A-ECC1C43DACC2}">
      <dsp:nvSpPr>
        <dsp:cNvPr id="0" name=""/>
        <dsp:cNvSpPr/>
      </dsp:nvSpPr>
      <dsp:spPr>
        <a:xfrm>
          <a:off x="0" y="1173089"/>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D0515D-864E-4022-A9A5-5E1053AA87D7}">
      <dsp:nvSpPr>
        <dsp:cNvPr id="0" name=""/>
        <dsp:cNvSpPr/>
      </dsp:nvSpPr>
      <dsp:spPr>
        <a:xfrm>
          <a:off x="141810" y="1278568"/>
          <a:ext cx="257837" cy="2578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E1E238F-0841-4E29-BA1D-5E32CEEEC125}">
      <dsp:nvSpPr>
        <dsp:cNvPr id="0" name=""/>
        <dsp:cNvSpPr/>
      </dsp:nvSpPr>
      <dsp:spPr>
        <a:xfrm>
          <a:off x="541459" y="1173089"/>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Hormone therapies</a:t>
          </a:r>
        </a:p>
      </dsp:txBody>
      <dsp:txXfrm>
        <a:off x="541459" y="1173089"/>
        <a:ext cx="8924104" cy="468795"/>
      </dsp:txXfrm>
    </dsp:sp>
    <dsp:sp modelId="{92F46E8B-6397-4DCD-B79F-4183598A3FFF}">
      <dsp:nvSpPr>
        <dsp:cNvPr id="0" name=""/>
        <dsp:cNvSpPr/>
      </dsp:nvSpPr>
      <dsp:spPr>
        <a:xfrm>
          <a:off x="0" y="1759083"/>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65EEAA-C039-4EDC-92BA-901A34ECED79}">
      <dsp:nvSpPr>
        <dsp:cNvPr id="0" name=""/>
        <dsp:cNvSpPr/>
      </dsp:nvSpPr>
      <dsp:spPr>
        <a:xfrm>
          <a:off x="141810" y="1864562"/>
          <a:ext cx="257837" cy="257837"/>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A1090EE-4D2F-4661-99E5-7042A3BF40B4}">
      <dsp:nvSpPr>
        <dsp:cNvPr id="0" name=""/>
        <dsp:cNvSpPr/>
      </dsp:nvSpPr>
      <dsp:spPr>
        <a:xfrm>
          <a:off x="541459" y="1759083"/>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Initiating and monitoring patients</a:t>
          </a:r>
        </a:p>
      </dsp:txBody>
      <dsp:txXfrm>
        <a:off x="541459" y="1759083"/>
        <a:ext cx="8924104" cy="468795"/>
      </dsp:txXfrm>
    </dsp:sp>
    <dsp:sp modelId="{1B4C2896-2C29-45DA-A704-80F3C006E8F9}">
      <dsp:nvSpPr>
        <dsp:cNvPr id="0" name=""/>
        <dsp:cNvSpPr/>
      </dsp:nvSpPr>
      <dsp:spPr>
        <a:xfrm>
          <a:off x="0" y="2318155"/>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11E49D-A428-4C8A-BB48-4EB73D770E8F}">
      <dsp:nvSpPr>
        <dsp:cNvPr id="0" name=""/>
        <dsp:cNvSpPr/>
      </dsp:nvSpPr>
      <dsp:spPr>
        <a:xfrm>
          <a:off x="141810" y="2450557"/>
          <a:ext cx="257837" cy="25783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A346B9-1ECE-4166-BE63-A0175A9C4C23}">
      <dsp:nvSpPr>
        <dsp:cNvPr id="0" name=""/>
        <dsp:cNvSpPr/>
      </dsp:nvSpPr>
      <dsp:spPr>
        <a:xfrm>
          <a:off x="541459" y="2345078"/>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Sexual health, contraception, and screening</a:t>
          </a:r>
        </a:p>
      </dsp:txBody>
      <dsp:txXfrm>
        <a:off x="541459" y="2345078"/>
        <a:ext cx="8924104" cy="468795"/>
      </dsp:txXfrm>
    </dsp:sp>
    <dsp:sp modelId="{02EDEF19-4BAF-4387-9E2D-77E1F72CFEE7}">
      <dsp:nvSpPr>
        <dsp:cNvPr id="0" name=""/>
        <dsp:cNvSpPr/>
      </dsp:nvSpPr>
      <dsp:spPr>
        <a:xfrm>
          <a:off x="0" y="2931073"/>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4052D7-A73B-4F2D-92D5-7BE367942799}">
      <dsp:nvSpPr>
        <dsp:cNvPr id="0" name=""/>
        <dsp:cNvSpPr/>
      </dsp:nvSpPr>
      <dsp:spPr>
        <a:xfrm>
          <a:off x="141810" y="3036552"/>
          <a:ext cx="257837" cy="257837"/>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B30730-428C-4436-AB0D-9F2434E9827D}">
      <dsp:nvSpPr>
        <dsp:cNvPr id="0" name=""/>
        <dsp:cNvSpPr/>
      </dsp:nvSpPr>
      <dsp:spPr>
        <a:xfrm>
          <a:off x="541459" y="2931073"/>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Long term care and the DES</a:t>
          </a:r>
        </a:p>
      </dsp:txBody>
      <dsp:txXfrm>
        <a:off x="541459" y="2931073"/>
        <a:ext cx="8924104" cy="4687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38C0F6-C190-4361-AE71-5F7A2CC638E4}">
      <dsp:nvSpPr>
        <dsp:cNvPr id="0" name=""/>
        <dsp:cNvSpPr/>
      </dsp:nvSpPr>
      <dsp:spPr>
        <a:xfrm>
          <a:off x="0" y="1714"/>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17FC7D-10F3-4D2A-9631-F9330A57549E}">
      <dsp:nvSpPr>
        <dsp:cNvPr id="0" name=""/>
        <dsp:cNvSpPr/>
      </dsp:nvSpPr>
      <dsp:spPr>
        <a:xfrm>
          <a:off x="141810" y="106579"/>
          <a:ext cx="257837" cy="2578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8AC8360-2F95-4316-988D-7C2B05D87F6A}">
      <dsp:nvSpPr>
        <dsp:cNvPr id="0" name=""/>
        <dsp:cNvSpPr/>
      </dsp:nvSpPr>
      <dsp:spPr>
        <a:xfrm>
          <a:off x="541459" y="1100"/>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Appreciation of trans healthcare evolution</a:t>
          </a:r>
        </a:p>
      </dsp:txBody>
      <dsp:txXfrm>
        <a:off x="541459" y="1100"/>
        <a:ext cx="8924104" cy="468795"/>
      </dsp:txXfrm>
    </dsp:sp>
    <dsp:sp modelId="{971E5938-61C4-4C9A-8315-1C47A2DE8AB3}">
      <dsp:nvSpPr>
        <dsp:cNvPr id="0" name=""/>
        <dsp:cNvSpPr/>
      </dsp:nvSpPr>
      <dsp:spPr>
        <a:xfrm>
          <a:off x="0" y="587094"/>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065CF4-BB64-4B21-BC08-2568E94B41FA}">
      <dsp:nvSpPr>
        <dsp:cNvPr id="0" name=""/>
        <dsp:cNvSpPr/>
      </dsp:nvSpPr>
      <dsp:spPr>
        <a:xfrm>
          <a:off x="141810" y="692573"/>
          <a:ext cx="257837" cy="2578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89BF4C6-F78B-43FB-A619-1680EE04FB36}">
      <dsp:nvSpPr>
        <dsp:cNvPr id="0" name=""/>
        <dsp:cNvSpPr/>
      </dsp:nvSpPr>
      <dsp:spPr>
        <a:xfrm>
          <a:off x="541459" y="587094"/>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Improved comfort with language and consulting </a:t>
          </a:r>
        </a:p>
      </dsp:txBody>
      <dsp:txXfrm>
        <a:off x="541459" y="587094"/>
        <a:ext cx="8924104" cy="468795"/>
      </dsp:txXfrm>
    </dsp:sp>
    <dsp:sp modelId="{412798DA-F518-477A-AA8A-ECC1C43DACC2}">
      <dsp:nvSpPr>
        <dsp:cNvPr id="0" name=""/>
        <dsp:cNvSpPr/>
      </dsp:nvSpPr>
      <dsp:spPr>
        <a:xfrm>
          <a:off x="0" y="1173089"/>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D0515D-864E-4022-A9A5-5E1053AA87D7}">
      <dsp:nvSpPr>
        <dsp:cNvPr id="0" name=""/>
        <dsp:cNvSpPr/>
      </dsp:nvSpPr>
      <dsp:spPr>
        <a:xfrm>
          <a:off x="141810" y="1278568"/>
          <a:ext cx="257837" cy="2578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E1E238F-0841-4E29-BA1D-5E32CEEEC125}">
      <dsp:nvSpPr>
        <dsp:cNvPr id="0" name=""/>
        <dsp:cNvSpPr/>
      </dsp:nvSpPr>
      <dsp:spPr>
        <a:xfrm>
          <a:off x="541459" y="1173089"/>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Familiarity with HRT</a:t>
          </a:r>
        </a:p>
      </dsp:txBody>
      <dsp:txXfrm>
        <a:off x="541459" y="1173089"/>
        <a:ext cx="8924104" cy="468795"/>
      </dsp:txXfrm>
    </dsp:sp>
    <dsp:sp modelId="{92F46E8B-6397-4DCD-B79F-4183598A3FFF}">
      <dsp:nvSpPr>
        <dsp:cNvPr id="0" name=""/>
        <dsp:cNvSpPr/>
      </dsp:nvSpPr>
      <dsp:spPr>
        <a:xfrm>
          <a:off x="0" y="1759083"/>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65EEAA-C039-4EDC-92BA-901A34ECED79}">
      <dsp:nvSpPr>
        <dsp:cNvPr id="0" name=""/>
        <dsp:cNvSpPr/>
      </dsp:nvSpPr>
      <dsp:spPr>
        <a:xfrm>
          <a:off x="141810" y="1864562"/>
          <a:ext cx="257837" cy="257837"/>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A1090EE-4D2F-4661-99E5-7042A3BF40B4}">
      <dsp:nvSpPr>
        <dsp:cNvPr id="0" name=""/>
        <dsp:cNvSpPr/>
      </dsp:nvSpPr>
      <dsp:spPr>
        <a:xfrm>
          <a:off x="541459" y="1759083"/>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Confidence to initiate treatment</a:t>
          </a:r>
        </a:p>
      </dsp:txBody>
      <dsp:txXfrm>
        <a:off x="541459" y="1759083"/>
        <a:ext cx="8924104" cy="468795"/>
      </dsp:txXfrm>
    </dsp:sp>
    <dsp:sp modelId="{1B4C2896-2C29-45DA-A704-80F3C006E8F9}">
      <dsp:nvSpPr>
        <dsp:cNvPr id="0" name=""/>
        <dsp:cNvSpPr/>
      </dsp:nvSpPr>
      <dsp:spPr>
        <a:xfrm>
          <a:off x="0" y="2318155"/>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11E49D-A428-4C8A-BB48-4EB73D770E8F}">
      <dsp:nvSpPr>
        <dsp:cNvPr id="0" name=""/>
        <dsp:cNvSpPr/>
      </dsp:nvSpPr>
      <dsp:spPr>
        <a:xfrm>
          <a:off x="141810" y="2450557"/>
          <a:ext cx="257837" cy="25783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A346B9-1ECE-4166-BE63-A0175A9C4C23}">
      <dsp:nvSpPr>
        <dsp:cNvPr id="0" name=""/>
        <dsp:cNvSpPr/>
      </dsp:nvSpPr>
      <dsp:spPr>
        <a:xfrm>
          <a:off x="541459" y="2345078"/>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..and check in on sexual health</a:t>
          </a:r>
        </a:p>
      </dsp:txBody>
      <dsp:txXfrm>
        <a:off x="541459" y="2345078"/>
        <a:ext cx="8924104" cy="468795"/>
      </dsp:txXfrm>
    </dsp:sp>
    <dsp:sp modelId="{02EDEF19-4BAF-4387-9E2D-77E1F72CFEE7}">
      <dsp:nvSpPr>
        <dsp:cNvPr id="0" name=""/>
        <dsp:cNvSpPr/>
      </dsp:nvSpPr>
      <dsp:spPr>
        <a:xfrm>
          <a:off x="0" y="2931073"/>
          <a:ext cx="9465564" cy="46879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4052D7-A73B-4F2D-92D5-7BE367942799}">
      <dsp:nvSpPr>
        <dsp:cNvPr id="0" name=""/>
        <dsp:cNvSpPr/>
      </dsp:nvSpPr>
      <dsp:spPr>
        <a:xfrm>
          <a:off x="141810" y="3036552"/>
          <a:ext cx="257837" cy="257837"/>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B30730-428C-4436-AB0D-9F2434E9827D}">
      <dsp:nvSpPr>
        <dsp:cNvPr id="0" name=""/>
        <dsp:cNvSpPr/>
      </dsp:nvSpPr>
      <dsp:spPr>
        <a:xfrm>
          <a:off x="541459" y="2931073"/>
          <a:ext cx="8924104" cy="4687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614" tIns="49614" rIns="49614" bIns="49614" numCol="1" spcCol="1270" anchor="ctr" anchorCtr="0">
          <a:noAutofit/>
        </a:bodyPr>
        <a:lstStyle/>
        <a:p>
          <a:pPr marL="0" lvl="0" indent="0" algn="l" defTabSz="844550">
            <a:lnSpc>
              <a:spcPct val="90000"/>
            </a:lnSpc>
            <a:spcBef>
              <a:spcPct val="0"/>
            </a:spcBef>
            <a:spcAft>
              <a:spcPct val="35000"/>
            </a:spcAft>
            <a:buNone/>
          </a:pPr>
          <a:r>
            <a:rPr lang="en-US" sz="1900" kern="1200" dirty="0"/>
            <a:t>..and deliver good quality lifespan care</a:t>
          </a:r>
        </a:p>
      </dsp:txBody>
      <dsp:txXfrm>
        <a:off x="541459" y="2931073"/>
        <a:ext cx="8924104" cy="4687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F02AE0-4A28-9446-A184-CD98373B74EE}">
      <dsp:nvSpPr>
        <dsp:cNvPr id="0" name=""/>
        <dsp:cNvSpPr/>
      </dsp:nvSpPr>
      <dsp:spPr>
        <a:xfrm>
          <a:off x="0" y="71902"/>
          <a:ext cx="605819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Automatic call up based on gender marker</a:t>
          </a:r>
        </a:p>
      </dsp:txBody>
      <dsp:txXfrm>
        <a:off x="36845" y="108747"/>
        <a:ext cx="5984500" cy="681087"/>
      </dsp:txXfrm>
    </dsp:sp>
    <dsp:sp modelId="{3608C61B-9333-7C45-A684-8627DFA78FA9}">
      <dsp:nvSpPr>
        <dsp:cNvPr id="0" name=""/>
        <dsp:cNvSpPr/>
      </dsp:nvSpPr>
      <dsp:spPr>
        <a:xfrm>
          <a:off x="0" y="881400"/>
          <a:ext cx="605819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Use system alerts and contact relevant departments </a:t>
          </a:r>
        </a:p>
      </dsp:txBody>
      <dsp:txXfrm>
        <a:off x="36845" y="918245"/>
        <a:ext cx="5984500" cy="681087"/>
      </dsp:txXfrm>
    </dsp:sp>
    <dsp:sp modelId="{530D6A9B-09CB-A747-AF24-414651191017}">
      <dsp:nvSpPr>
        <dsp:cNvPr id="0" name=""/>
        <dsp:cNvSpPr/>
      </dsp:nvSpPr>
      <dsp:spPr>
        <a:xfrm>
          <a:off x="0" y="1690898"/>
          <a:ext cx="605819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err="1"/>
            <a:t>Cx</a:t>
          </a:r>
          <a:r>
            <a:rPr lang="en-US" sz="1900" kern="1200" dirty="0"/>
            <a:t> sampling – increased pelvic floor tone, less vaginal secretions, atrophy</a:t>
          </a:r>
        </a:p>
      </dsp:txBody>
      <dsp:txXfrm>
        <a:off x="36845" y="1727743"/>
        <a:ext cx="5984500" cy="681087"/>
      </dsp:txXfrm>
    </dsp:sp>
    <dsp:sp modelId="{7622B1B0-7C2D-5046-826A-1ACF1E019DB2}">
      <dsp:nvSpPr>
        <dsp:cNvPr id="0" name=""/>
        <dsp:cNvSpPr/>
      </dsp:nvSpPr>
      <dsp:spPr>
        <a:xfrm>
          <a:off x="0" y="2500395"/>
          <a:ext cx="605819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All people with breasts should attend breast screening</a:t>
          </a:r>
        </a:p>
      </dsp:txBody>
      <dsp:txXfrm>
        <a:off x="36845" y="2537240"/>
        <a:ext cx="5984500" cy="681087"/>
      </dsp:txXfrm>
    </dsp:sp>
    <dsp:sp modelId="{BA6A9457-8AD3-F441-8E26-22120DD622A2}">
      <dsp:nvSpPr>
        <dsp:cNvPr id="0" name=""/>
        <dsp:cNvSpPr/>
      </dsp:nvSpPr>
      <dsp:spPr>
        <a:xfrm>
          <a:off x="0" y="3309893"/>
          <a:ext cx="605819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All exposed to testosterone should attend AAA screening</a:t>
          </a:r>
        </a:p>
      </dsp:txBody>
      <dsp:txXfrm>
        <a:off x="36845" y="3346738"/>
        <a:ext cx="5984500" cy="681087"/>
      </dsp:txXfrm>
    </dsp:sp>
    <dsp:sp modelId="{9C6F1C34-EAC7-AA44-81C3-115BE644D45B}">
      <dsp:nvSpPr>
        <dsp:cNvPr id="0" name=""/>
        <dsp:cNvSpPr/>
      </dsp:nvSpPr>
      <dsp:spPr>
        <a:xfrm>
          <a:off x="0" y="4119391"/>
          <a:ext cx="605819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Current guidance is biennial USS endometrium for testosterone users</a:t>
          </a:r>
        </a:p>
      </dsp:txBody>
      <dsp:txXfrm>
        <a:off x="36845" y="4156236"/>
        <a:ext cx="5984500" cy="68108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2-19T16:50:57.521"/>
    </inkml:context>
    <inkml:brush xml:id="br0">
      <inkml:brushProperty name="width" value="0.21167" units="cm"/>
      <inkml:brushProperty name="height" value="0.21167" units="cm"/>
      <inkml:brushProperty name="color" value="#E71224"/>
    </inkml:brush>
  </inkml:definitions>
  <inkml:trace contextRef="#ctx0" brushRef="#br0">6712 198 24575,'-36'-12'0,"-2"0"0,2 3 0,-20-2 0,3-13 0,-32-2 0,20 14 0,-21-11-984,-2 8 879,38 9 1,-3-3 104,0 3 0,-1 0 0,4 6 0,0 0 0,-38 0 0,38 0 0,-4 0 0,-34-11 0,35 11 0,3-3 0,-39-9 0,39 12 0,0 0 0,-39 0 0,30 0 0,3 0 0,-35 0 0,38 0 0,3 0-15,-24 0 15,24 0 0,0 0 0,-15 0 0,-24 0 0,30 0 0,-3 0 0,3 0 0,-14 0 0,19 0 0,-40 0 0,26 0-44,12 0 0,-3 0 44,6 0 0,0 0 0,0 0 0,0 0 0,-3 0 0,0 0 0,-6 0 0,3 0 0,-3 0 0,0 0 0,-6 0 0,3 0 0,3 0 0,6 0 0,-6 0 0,3 0 0,0 0 0,0 0 0,6 0 0,3 0 0,-9 0 0,3 0 0,-35 0 0,32 6 0,0 0 0,-30 8 0,36-2 0,3 3 0,-39 8-156,4 4 156,8-13 0,-8 10 0,23-12 0,-12 2 0,15 7 0,-3-18 0,3 17 968,9-17-968,3 15 484,8-6-484,4 8 0,-12-5 0,5 2 0,-5-5 0,12 9 0,5-1 0,-5 10 0,8-7 0,-8 15 0,-3-11 0,8 11 0,-2-15 0,2 18 0,-8-8 0,2 8 0,1 3 0,6-3 0,-7 3 0,7-3 0,-7 0 0,-2 3 0,0-3 0,-1 15 0,4-12 0,-4 12 0,10-24 0,-4 6 0,13-5 0,-16-1 0,16 9 0,-7-17 0,13 5 0,2-11 0,-3 2 0,0 7 0,3 5 0,-11-3 0,14 1 0,0-1 0,-6-6 0,4 16 0,-7-7 0,0 0 0,0 6 0,1-5 0,-1 8 0,0 3 0,7-3 0,-7 15 0,9-12 0,-12 23 0,4-23 0,-4 24 0,0-21 0,1 17 0,11-5 0,-9-3 0,15 11 0,-12-23 0,13 12 0,-7-3 0,3-6 0,3 6 0,-6-9 0,9 9 0,0-9 0,0 11 0,0-14 0,0 3 0,0 12 0,0-12 0,0 9 0,0 9 0,0-15 0,0 26 0,9-29 0,0 12 0,11-3 0,-2 5 0,9 1 0,-7-6 0,19 3 0,-10-12 0,1 12 0,2-15 0,-11 3 0,14-3 0,-14-9 0,5 6 0,-2-14 0,-3 17 0,14-18 0,-14 7 0,2-10 0,-5-2 0,-3 0 0,2 2 0,1 1 0,-3-4 0,11 4 0,-8-9 0,9 5 0,-1-5 0,1 5 0,-1 7 0,10-6 0,-10 2 0,4 1 0,2-1 0,-11 1 0,20-1 0,-20-2 0,20-6 0,-23 5 0,8-8 0,1 3 0,-10 3 0,10-13 0,-3 19 0,-4-21 0,13 18 0,-4-13 0,-2 4 0,8 0 0,-8-6 0,8 6 0,3 0 0,-11-6 0,8 14 0,-8-14 0,11 15 0,-2-15 0,-7 14 0,4-14 0,-7 15 0,12-15 0,-2 14 0,2-14 0,9 18 0,-8-9 0,17-1 0,-15 7 0,15-15 0,-6 17 0,0-8 0,7 0 0,-7 8 0,12-17 0,11 18 0,-8-9 0,0-1 0,-9 10 0,-15-21 0,16 12 0,-16-3 0,15-7 0,-6 7 0,9-9 0,3 12 0,-3-9 0,3 18 0,9-21 0,-9 23 0,23-23 0,-8 23 0,-3-20 0,11 18 0,-23-18 0,24 9 0,-21-1 0,5-11 0,1 12 0,6 0 0,-1-9 0,7 6 0,-6 2 0,-3-8 0,11 9 0,-8-12 0,8 12 0,-8-9 0,6 8 0,-19-11 0,19 0 0,-18 0 0,18 0 0,-7 0 0,-2 0 0,-18 0 0,0 0 0,27 0 0,-33 0 0,0 0 0,35 0 0,-23 0 0,24 0 0,-12 0 0,14 0 0,-14 0 0,11 0 0,-8-11 0,-3-4 0,11 3 0,-23 1 0,24-1 0,-24 9 0,12-18 0,-4 7 0,-5 2 0,6-12 0,3 10 0,-12-10 0,12 1 0,-27-1 0,12 1 0,-9 2 0,-3-2 0,12-1 0,-21-5 0,21 3 0,-11-4 0,2-2 0,9 5 0,-9-14 0,9 12 0,3-15 0,-3 9 0,0 0 0,18-30 0,-13 24 0,1-21 0,-17 18 0,-13 0 0,3 3 0,-2-3 0,-7 3 0,7-3 0,-19 3 0,22-15 0,-19 12 0,10-24 0,-4 10 0,-2-13 0,11 4 0,-11-4 0,5 13 0,-11-10 0,3 12 0,-4-2 0,4 5 0,-3 9 0,-1 0 0,-5 3 0,3 8 0,-15-5 0,9 6 0,-9-12 0,0 0 0,0-9 0,0-6 0,0-11 0,0 2 0,0-2 0,0-1 0,0 16 0,0-13 0,0 24 0,0-12 0,0-5 0,0 14 0,0-15 0,-9 18 0,0 3 0,-11-15 0,-7 12 0,6-12 0,-5 12 0,5 3 0,3-3 0,1 3 0,-10 0 0,7-3 0,-7 12 0,9-10 0,1 22 0,-10-21 0,9 20 0,-8-8 0,8-3 0,0 11 0,-8-8 0,-1 5 0,-2 7 0,-4-7 0,-5 4 0,-3-13 0,-6 10 0,11-9 0,-2 11 0,2 0 0,-2 1 0,3-4 0,5 7 0,7-7 0,-4 7 0,9-4 0,-5 4 0,5-4 0,-9 0 0,10 13 0,-10-13 0,12 12 0,-2-11 0,-1 2 0,0-2 0,4 8 0,-4-6 0,0 9 0,3-2 0,-2-7 0,2 9 0,-3-11 0,1-1 0,8 4 0,3-1 0,-3-3 0,9 1 0,-9 2 0,0-2 0,9-1 0,-9 3 0,4-2 0,2 2 0,-12-2 0,12-1 0,-3 4 0,-3-4 0,9 3 0,-15 7 0,12-7 0,-11 9 0,14-11 0,-15 11 0,6 0 0,0 0 0,-5 6 0,5-5 0,-6 8 0,6 0 0,0 0 0</inkml:trace>
  <inkml:trace contextRef="#ctx0" brushRef="#br0" timeOffset="1">6968 430 24575,'-17'-18'0,"-13"6"0,27-14 0,-23 20 0,17-12 0,-6 10 0,-3-4 0,1-9 0,-10 4 0,9-4 0,-8 9 0,11-5 0,-3 17 0,4-18 0,-1 15 0,6-12 0,-6 13 0,12-16 0,-9 18 0,4-9 0,-10 9 0,12-9 0,-3 6 0,9-2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6-04T19:59:44.530"/>
    </inkml:context>
    <inkml:brush xml:id="br0">
      <inkml:brushProperty name="width" value="0.21167" units="cm"/>
      <inkml:brushProperty name="height" value="0.21167" units="cm"/>
      <inkml:brushProperty name="color" value="#E71224"/>
    </inkml:brush>
  </inkml:definitions>
  <inkml:trace contextRef="#ctx0" brushRef="#br0">1 1017 24575,'80'0'0,"-4"0"0,-1 0 0,4 0-492,-27 0 0,1 0-142,42 0 634,-36 0 0,1 0 0,-5 1 0,-1-2 0,0-4 0,0 0 0,6 4 0,0 0 0,34-10 0,-34 5 0,0 1 0,35 3 0,-43-8 0,1-2 0,0 5 0,-1 1 0,43-7 0,-43 2 0,1 1 0,0 9 0,-1-1 0,42-18 0,-41 14 0,0-1 0,0-5 0,-1 0 0,43-1 0,-36 2 0,1 0 0,35 9 0,-43-9 0,1 0 0,0 10 0,0 0 0,41-20 0,-41 19 0,-1 2 0,39-10 0,0-1 0,0-1 0,0-1 0,0-8 0,-38 14 0,0 1 0,1 0 0,1-1 0,6-5 0,1 2 0,0 8 0,-1 1 0,0-10 0,2 0 0,6 10 0,1-1 0,-7-9 0,0 0-492,14 9 0,1 2 348,-6-6 0,-2 1 144,1 5 0,1 0 0,6-6 0,-2 0 0,-19 5 0,-1-1-48,12-4 0,-2 0 48,29 6 0,-35 0 0,-1 0 0,23 0-125,-31 1 0,0-2 125,14-8 725,11 7-725,-24-8 983,7 1-607,-18 6 484,25-15-860,-33 9 292,20-2-292,-33 3 0,6 0 0,-9 7 0,0-7 0,0 8 0,-1 0 0,-7-7 0,-2 5 0,-7-5 0</inkml:trace>
  <inkml:trace contextRef="#ctx0" brushRef="#br0" timeOffset="1">18 861 24575,'38'-45'0,"11"9"0,3-2 0,10 5 0,-10-7 0,8-2 0,-5-10 0,-3 17 0,-1-14 0,-13 27 0,2-25 0,-1 31 0,0-29 0,-1 33 0,0-25 0,11 6 0,3 0 0,-9 2 0,14-1 0,-14-1 0,8-1 0,9-7 0,-19 17 0,8-8 0,-20 20 0,-2-7 0,-10 15 0,-8-6 0,-1 8 0</inkml:trace>
  <inkml:trace contextRef="#ctx0" brushRef="#br0" timeOffset="2">55 1082 24575,'69'41'0,"-3"-16"0,2 38 0,-5-27 0,15 19 0,-12-13-832,12 14 832,-2-10 0,-8-2 0,-4-13 0,9 1 0,-18 0 0,20 11 0,0 1 0,-9-11 0,22 9 0,-22-18 0,9 8 274,-12-11-274,-11-1 138,-3 0-138,-11-1 0,-9-1 0,6-8 420,-15 5-420,6-13 0,-9 14 0,0-14 0,-7 13 0,5-13 0,-13 13 0,5-6 0,0 0 0,2-2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6-04T20:00:06.254"/>
    </inkml:context>
    <inkml:brush xml:id="br0">
      <inkml:brushProperty name="width" value="0.21167" units="cm"/>
      <inkml:brushProperty name="height" value="0.21167" units="cm"/>
      <inkml:brushProperty name="color" value="#E71224"/>
    </inkml:brush>
  </inkml:definitions>
  <inkml:trace contextRef="#ctx0" brushRef="#br0">6986 177 24575,'-37'-10'0,"-1"1"0,1 1 0,-24-4 0,6-9 0,-34-2 0,23 11 0,-22-8-984,-5 6 879,39 8 1,-1 0 104,0-1 0,1 2 0,0 5 0,2 0 0,-39 0 0,38 1 0,0-2 0,-42-9 0,42 9 0,1 0 0,-40-9 0,40 9 0,-1 2 0,-41-1 0,34 0 0,0 0 0,-35 0 0,42 0 0,0 0-15,-25 0 15,26 0 0,1 0 0,-18 0 0,-21 0 0,27 0 0,0 0 0,0 0 0,-12 0 0,20 0 0,-45 0 0,29 0-44,12 0 0,-2 0 44,6 0 0,1 0 0,-1 0 0,0 0 0,-4 0 0,-1 0 0,-3 0 0,0 0 0,0 0 0,-1 0 0,-6 0 0,1 0 0,6 0 0,2 0 0,-1 0 0,0 0 0,0 0 0,1 0 0,6 0 0,1 0 0,-7 0 0,2 0 0,-36 0 0,35 4 0,0 2 0,-35 7 0,42-2 0,0 2 0,-38 9-156,0 1 156,12-10 0,-9 7 0,22-8 0,-10 0 0,13 7 0,0-17 0,0 17 968,12-17-968,1 16 484,12-8-484,0 9 0,-12-8 0,9 6 0,-8-6 0,11 8 0,8-1 0,-6 9 0,7-6 0,-9 14 0,0-13 0,8 13 0,-6-13 0,6 14 0,-9-7 0,1 9 0,0 1 0,8-1 0,-7 0 0,7 0 0,-8 0 0,0 0 0,-1 0 0,-1 11 0,2-8 0,-2 8 0,10-20 0,-6 7 0,16-7 0,-17 0 0,16 7 0,-6-15 0,9 5 0,8-9 0,-6 1 0,-1 7 0,5 3 0,-11-1 0,13-1 0,1 1 0,-7-7 0,5 15 0,-7-6 0,-1 0 0,0 7 0,1-8 0,-1 10 0,0 0 0,8 0 0,-7 11 0,7-8 0,-10 19 0,2-19 0,-2 19 0,1-19 0,-1 19 0,10-8 0,-7-1 0,16 9 0,-15-19 0,15 8 0,-7 0 0,1-8 0,5 8 0,-5-11 0,8 11 0,0-9 0,0 9 0,0-11 0,0 1 0,0 10 0,0-9 0,0 9 0,0 6 0,0-12 0,0 22 0,8-24 0,3 8 0,9 0 0,0 3 0,8 0 0,-6-3 0,16 0 0,-8-8 0,1 8 0,5-11 0,-15 0 0,15 0 0,-15-9 0,6 6 0,0-14 0,-6 15 0,15-15 0,-16 6 0,7-9 0,-10-1 0,0 0 0,0 0 0,1 1 0,-1-1 0,9 1 0,-6-8 0,7 6 0,-1-6 0,3 8 0,0 1 0,6-1 0,-6 0 0,0 1 0,6-1 0,-15 0 0,23 0 0,-21-1 0,21-7 0,-23 5 0,6-5 0,1-1 0,-7 6 0,6-13 0,1 15 0,-8-15 0,17 14 0,-7-13 0,-1 5 0,8 0 0,-7-5 0,9 5 0,0 0 0,-9-5 0,7 13 0,-7-14 0,9 15 0,0-15 0,-9 15 0,6-16 0,-6 16 0,9-15 0,0 15 0,1-15 0,9 15 0,-7-6 0,19 0 0,-19 6 0,18-14 0,-7 14 0,0-6 0,8 0 0,-9 7 0,12-16 0,16 16 0,-12-7 0,1 0 0,-9 7 0,-18-16 0,19 7 0,-19 0 0,19-7 0,-8 6 0,10-8 0,1 10 0,0-8 0,-1 17 0,14-17 0,-11 17 0,23-17 0,-9 17 0,-1-16 0,10 17 0,-22-18 0,22 9 0,-22-2 0,9-7 0,0 7 0,4 2 0,-1-9 0,10 8 0,-9 0 0,-1-7 0,10 7 0,-9-10 0,12 10 0,-13-8 0,10 9 0,-22-11 0,21 0 0,-21 0 0,22 0 0,-10 0 0,0 0 0,-20 0 0,0 0 0,27 0 0,-32 0 0,0 0 0,35 0 0,-23 0 0,23 0 0,-9 0 0,11 0 0,-11 0 0,9 0 0,-10-11 0,1-1 0,9 0 0,-22 2 0,22 0 0,-23 8 0,11-18 0,-1 8 0,-10 0 0,11-8 0,-1 7 0,-9-8 0,9-1 0,-24 2 0,9-1 0,-8 1 0,-1 0 0,9-1 0,-19-7 0,19 5 0,-9-5 0,1-1 0,8 6 0,-8-15 0,10 14 0,1-16 0,0 8 0,-1-1 0,18-24 0,-14 20 0,3-20 0,-21 17 0,-10 2 0,0 0 0,1-1 0,-10 1 0,7 0 0,-15-1 0,17-10 0,-16 8 0,8-19 0,-1 8 0,-6-11 0,16 0 0,-15 0 0,5 11 0,-8-8 0,-1 8 0,0 0 0,-1 3 0,0 10 0,1 1 0,-10 0 0,6 9 0,-14-7 0,6 7 0,-8-9 0,0-1 0,0-10 0,0-3 0,0-11 0,0 1 0,0-1 0,0 0 0,0 11 0,0-8 0,0 19 0,0-8 0,0-7 0,0 13 0,0-12 0,-9 17 0,-2-1 0,-9-10 0,-8 8 0,6-8 0,-6 10 0,9 1 0,0-1 0,-1 1 0,-7 0 0,5-1 0,-5 10 0,8-7 0,1 16 0,-9-16 0,7 17 0,-7-8 0,9 0 0,0 7 0,-9-7 0,-2 8 0,0 1 0,-7-1 0,-4-1 0,-2-8 0,-7 6 0,11-6 0,-1 9 0,1 0 0,0-1 0,-1 1 0,10 1 0,3-1 0,0 2 0,7-1 0,-6 1 0,8 0 0,-10-2 0,7 10 0,-7-8 0,10 8 0,-1-9 0,1 1 0,-1-1 0,1 9 0,0-7 0,-1 6 0,1 1 0,-1-7 0,1 7 0,0-8 0,-1-1 0,9 1 0,1 0 0,1-1 0,5 1 0,-6-1 0,0 1 0,6-1 0,-6 1 0,1-1 0,5 1 0,-14-1 0,14 1 0,-6-1 0,1 1 0,5 0 0,-14 7 0,15-5 0,-15 5 0,15-7 0,-14 8 0,5 2 0,1-1 0,-6 6 0,6-6 0,-7 8 0,7 0 0,2 0 0</inkml:trace>
  <inkml:trace contextRef="#ctx0" brushRef="#br0" timeOffset="1">7255 388 24575,'-19'-17'0,"-12"8"0,26-16 0,-20 20 0,16-12 0,-9 10 0,1-3 0,-1-8 0,-9 0 0,8 1 0,-8 6 0,10-4 0,0 13 0,1-13 0,-1 13 0,8-13 0,-5 13 0,12-13 0,-12 14 0,5-7 0,-8 8 0,9-7 0,0 5 0,8-5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3A6E08-373A-7240-A826-DFBF8C27BC7C}" type="datetimeFigureOut">
              <a:rPr lang="en-US" smtClean="0"/>
              <a:t>12/1/2021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B818CC-8D6A-3040-AE81-075DAF96571A}" type="slidenum">
              <a:rPr lang="en-US" smtClean="0"/>
              <a:t>‹#›</a:t>
            </a:fld>
            <a:endParaRPr lang="en-US"/>
          </a:p>
        </p:txBody>
      </p:sp>
    </p:spTree>
    <p:extLst>
      <p:ext uri="{BB962C8B-B14F-4D97-AF65-F5344CB8AC3E}">
        <p14:creationId xmlns:p14="http://schemas.microsoft.com/office/powerpoint/2010/main" val="2167180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s://en.wikipedia.org/wiki/Estetrol" TargetMode="External"/><Relationship Id="rId13" Type="http://schemas.openxmlformats.org/officeDocument/2006/relationships/hyperlink" Target="https://en.wikipedia.org/wiki/Pregnancy" TargetMode="External"/><Relationship Id="rId18" Type="http://schemas.openxmlformats.org/officeDocument/2006/relationships/hyperlink" Target="https://en.wikipedia.org/wiki/Steroid_hormone" TargetMode="External"/><Relationship Id="rId3" Type="http://schemas.openxmlformats.org/officeDocument/2006/relationships/hyperlink" Target="https://en.wikipedia.org/wiki/Androgen" TargetMode="External"/><Relationship Id="rId21" Type="http://schemas.openxmlformats.org/officeDocument/2006/relationships/hyperlink" Target="https://en.wikipedia.org/wiki/Estrogen_receptor" TargetMode="External"/><Relationship Id="rId7" Type="http://schemas.openxmlformats.org/officeDocument/2006/relationships/hyperlink" Target="https://en.wikipedia.org/wiki/Estriol" TargetMode="External"/><Relationship Id="rId12" Type="http://schemas.openxmlformats.org/officeDocument/2006/relationships/hyperlink" Target="https://en.wikipedia.org/wiki/Menarche" TargetMode="External"/><Relationship Id="rId17" Type="http://schemas.openxmlformats.org/officeDocument/2006/relationships/hyperlink" Target="https://en.wikipedia.org/wiki/Aromatase" TargetMode="External"/><Relationship Id="rId2" Type="http://schemas.openxmlformats.org/officeDocument/2006/relationships/slide" Target="../slides/slide13.xml"/><Relationship Id="rId16" Type="http://schemas.openxmlformats.org/officeDocument/2006/relationships/hyperlink" Target="https://en.wikipedia.org/wiki/Enzyme" TargetMode="External"/><Relationship Id="rId20" Type="http://schemas.openxmlformats.org/officeDocument/2006/relationships/hyperlink" Target="https://en.wikipedia.org/wiki/Cell_membrane" TargetMode="External"/><Relationship Id="rId1" Type="http://schemas.openxmlformats.org/officeDocument/2006/relationships/notesMaster" Target="../notesMasters/notesMaster1.xml"/><Relationship Id="rId6" Type="http://schemas.openxmlformats.org/officeDocument/2006/relationships/hyperlink" Target="https://en.wikipedia.org/wiki/Estradiol" TargetMode="External"/><Relationship Id="rId11" Type="http://schemas.openxmlformats.org/officeDocument/2006/relationships/hyperlink" Target="https://en.wikipedia.org/wiki/Estrogen#cite_note-Labhart2012-9" TargetMode="External"/><Relationship Id="rId24" Type="http://schemas.openxmlformats.org/officeDocument/2006/relationships/hyperlink" Target="https://en.wikipedia.org/wiki/Gene" TargetMode="External"/><Relationship Id="rId5" Type="http://schemas.openxmlformats.org/officeDocument/2006/relationships/hyperlink" Target="https://en.wikipedia.org/wiki/Estrone" TargetMode="External"/><Relationship Id="rId15" Type="http://schemas.openxmlformats.org/officeDocument/2006/relationships/hyperlink" Target="https://en.wikipedia.org/wiki/Androstenedione" TargetMode="External"/><Relationship Id="rId23" Type="http://schemas.openxmlformats.org/officeDocument/2006/relationships/hyperlink" Target="https://en.wikipedia.org/wiki/Gene_expression" TargetMode="External"/><Relationship Id="rId10" Type="http://schemas.openxmlformats.org/officeDocument/2006/relationships/hyperlink" Target="https://en.wikipedia.org/wiki/Subcutaneous_injection" TargetMode="External"/><Relationship Id="rId19" Type="http://schemas.openxmlformats.org/officeDocument/2006/relationships/hyperlink" Target="https://en.wikipedia.org/wiki/Diffusion" TargetMode="External"/><Relationship Id="rId4" Type="http://schemas.openxmlformats.org/officeDocument/2006/relationships/hyperlink" Target="https://en.wikipedia.org/wiki/Estrogen#cite_note-Burger2002-3" TargetMode="External"/><Relationship Id="rId9" Type="http://schemas.openxmlformats.org/officeDocument/2006/relationships/hyperlink" Target="https://en.wikipedia.org/wiki/Menopause" TargetMode="External"/><Relationship Id="rId14" Type="http://schemas.openxmlformats.org/officeDocument/2006/relationships/hyperlink" Target="https://en.wikipedia.org/wiki/Testosterone" TargetMode="External"/><Relationship Id="rId22" Type="http://schemas.openxmlformats.org/officeDocument/2006/relationships/hyperlink" Target="https://en.wikipedia.org/wiki/Regulation_of_gene_expression" TargetMode="External"/></Relationships>
</file>

<file path=ppt/notesSlides/_rels/notesSlide12.xml.rels><?xml version="1.0" encoding="UTF-8" standalone="yes"?>
<Relationships xmlns="http://schemas.openxmlformats.org/package/2006/relationships"><Relationship Id="rId8" Type="http://schemas.openxmlformats.org/officeDocument/2006/relationships/hyperlink" Target="https://en.wikipedia.org/wiki/Estetrol" TargetMode="External"/><Relationship Id="rId13" Type="http://schemas.openxmlformats.org/officeDocument/2006/relationships/hyperlink" Target="https://en.wikipedia.org/wiki/Pregnancy" TargetMode="External"/><Relationship Id="rId18" Type="http://schemas.openxmlformats.org/officeDocument/2006/relationships/hyperlink" Target="https://en.wikipedia.org/wiki/Steroid_hormone" TargetMode="External"/><Relationship Id="rId3" Type="http://schemas.openxmlformats.org/officeDocument/2006/relationships/hyperlink" Target="https://en.wikipedia.org/wiki/Androgen" TargetMode="External"/><Relationship Id="rId21" Type="http://schemas.openxmlformats.org/officeDocument/2006/relationships/hyperlink" Target="https://en.wikipedia.org/wiki/Estrogen_receptor" TargetMode="External"/><Relationship Id="rId7" Type="http://schemas.openxmlformats.org/officeDocument/2006/relationships/hyperlink" Target="https://en.wikipedia.org/wiki/Estriol" TargetMode="External"/><Relationship Id="rId12" Type="http://schemas.openxmlformats.org/officeDocument/2006/relationships/hyperlink" Target="https://en.wikipedia.org/wiki/Menarche" TargetMode="External"/><Relationship Id="rId17" Type="http://schemas.openxmlformats.org/officeDocument/2006/relationships/hyperlink" Target="https://en.wikipedia.org/wiki/Aromatase" TargetMode="External"/><Relationship Id="rId2" Type="http://schemas.openxmlformats.org/officeDocument/2006/relationships/slide" Target="../slides/slide14.xml"/><Relationship Id="rId16" Type="http://schemas.openxmlformats.org/officeDocument/2006/relationships/hyperlink" Target="https://en.wikipedia.org/wiki/Enzyme" TargetMode="External"/><Relationship Id="rId20" Type="http://schemas.openxmlformats.org/officeDocument/2006/relationships/hyperlink" Target="https://en.wikipedia.org/wiki/Cell_membrane" TargetMode="External"/><Relationship Id="rId1" Type="http://schemas.openxmlformats.org/officeDocument/2006/relationships/notesMaster" Target="../notesMasters/notesMaster1.xml"/><Relationship Id="rId6" Type="http://schemas.openxmlformats.org/officeDocument/2006/relationships/hyperlink" Target="https://en.wikipedia.org/wiki/Estradiol" TargetMode="External"/><Relationship Id="rId11" Type="http://schemas.openxmlformats.org/officeDocument/2006/relationships/hyperlink" Target="https://en.wikipedia.org/wiki/Estrogen#cite_note-Labhart2012-9" TargetMode="External"/><Relationship Id="rId24" Type="http://schemas.openxmlformats.org/officeDocument/2006/relationships/hyperlink" Target="https://en.wikipedia.org/wiki/Gene" TargetMode="External"/><Relationship Id="rId5" Type="http://schemas.openxmlformats.org/officeDocument/2006/relationships/hyperlink" Target="https://en.wikipedia.org/wiki/Estrone" TargetMode="External"/><Relationship Id="rId15" Type="http://schemas.openxmlformats.org/officeDocument/2006/relationships/hyperlink" Target="https://en.wikipedia.org/wiki/Androstenedione" TargetMode="External"/><Relationship Id="rId23" Type="http://schemas.openxmlformats.org/officeDocument/2006/relationships/hyperlink" Target="https://en.wikipedia.org/wiki/Gene_expression" TargetMode="External"/><Relationship Id="rId10" Type="http://schemas.openxmlformats.org/officeDocument/2006/relationships/hyperlink" Target="https://en.wikipedia.org/wiki/Subcutaneous_injection" TargetMode="External"/><Relationship Id="rId19" Type="http://schemas.openxmlformats.org/officeDocument/2006/relationships/hyperlink" Target="https://en.wikipedia.org/wiki/Diffusion" TargetMode="External"/><Relationship Id="rId4" Type="http://schemas.openxmlformats.org/officeDocument/2006/relationships/hyperlink" Target="https://en.wikipedia.org/wiki/Estrogen#cite_note-Burger2002-3" TargetMode="External"/><Relationship Id="rId9" Type="http://schemas.openxmlformats.org/officeDocument/2006/relationships/hyperlink" Target="https://en.wikipedia.org/wiki/Menopause" TargetMode="External"/><Relationship Id="rId14" Type="http://schemas.openxmlformats.org/officeDocument/2006/relationships/hyperlink" Target="https://en.wikipedia.org/wiki/Testosterone" TargetMode="External"/><Relationship Id="rId22" Type="http://schemas.openxmlformats.org/officeDocument/2006/relationships/hyperlink" Target="https://en.wikipedia.org/wiki/Regulation_of_gene_expression" TargetMode="Externa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s://en.wikipedia.org/wiki/Estetrol" TargetMode="External"/><Relationship Id="rId13" Type="http://schemas.openxmlformats.org/officeDocument/2006/relationships/hyperlink" Target="https://en.wikipedia.org/wiki/Pregnancy" TargetMode="External"/><Relationship Id="rId18" Type="http://schemas.openxmlformats.org/officeDocument/2006/relationships/hyperlink" Target="https://en.wikipedia.org/wiki/Steroid_hormone" TargetMode="External"/><Relationship Id="rId3" Type="http://schemas.openxmlformats.org/officeDocument/2006/relationships/hyperlink" Target="https://en.wikipedia.org/wiki/Androgen" TargetMode="External"/><Relationship Id="rId21" Type="http://schemas.openxmlformats.org/officeDocument/2006/relationships/hyperlink" Target="https://en.wikipedia.org/wiki/Estrogen_receptor" TargetMode="External"/><Relationship Id="rId7" Type="http://schemas.openxmlformats.org/officeDocument/2006/relationships/hyperlink" Target="https://en.wikipedia.org/wiki/Estriol" TargetMode="External"/><Relationship Id="rId12" Type="http://schemas.openxmlformats.org/officeDocument/2006/relationships/hyperlink" Target="https://en.wikipedia.org/wiki/Menarche" TargetMode="External"/><Relationship Id="rId17" Type="http://schemas.openxmlformats.org/officeDocument/2006/relationships/hyperlink" Target="https://en.wikipedia.org/wiki/Aromatase" TargetMode="External"/><Relationship Id="rId2" Type="http://schemas.openxmlformats.org/officeDocument/2006/relationships/slide" Target="../slides/slide15.xml"/><Relationship Id="rId16" Type="http://schemas.openxmlformats.org/officeDocument/2006/relationships/hyperlink" Target="https://en.wikipedia.org/wiki/Enzyme" TargetMode="External"/><Relationship Id="rId20" Type="http://schemas.openxmlformats.org/officeDocument/2006/relationships/hyperlink" Target="https://en.wikipedia.org/wiki/Cell_membrane" TargetMode="External"/><Relationship Id="rId1" Type="http://schemas.openxmlformats.org/officeDocument/2006/relationships/notesMaster" Target="../notesMasters/notesMaster1.xml"/><Relationship Id="rId6" Type="http://schemas.openxmlformats.org/officeDocument/2006/relationships/hyperlink" Target="https://en.wikipedia.org/wiki/Estradiol" TargetMode="External"/><Relationship Id="rId11" Type="http://schemas.openxmlformats.org/officeDocument/2006/relationships/hyperlink" Target="https://en.wikipedia.org/wiki/Estrogen#cite_note-Labhart2012-9" TargetMode="External"/><Relationship Id="rId24" Type="http://schemas.openxmlformats.org/officeDocument/2006/relationships/hyperlink" Target="https://en.wikipedia.org/wiki/Gene" TargetMode="External"/><Relationship Id="rId5" Type="http://schemas.openxmlformats.org/officeDocument/2006/relationships/hyperlink" Target="https://en.wikipedia.org/wiki/Estrone" TargetMode="External"/><Relationship Id="rId15" Type="http://schemas.openxmlformats.org/officeDocument/2006/relationships/hyperlink" Target="https://en.wikipedia.org/wiki/Androstenedione" TargetMode="External"/><Relationship Id="rId23" Type="http://schemas.openxmlformats.org/officeDocument/2006/relationships/hyperlink" Target="https://en.wikipedia.org/wiki/Gene_expression" TargetMode="External"/><Relationship Id="rId10" Type="http://schemas.openxmlformats.org/officeDocument/2006/relationships/hyperlink" Target="https://en.wikipedia.org/wiki/Subcutaneous_injection" TargetMode="External"/><Relationship Id="rId19" Type="http://schemas.openxmlformats.org/officeDocument/2006/relationships/hyperlink" Target="https://en.wikipedia.org/wiki/Diffusion" TargetMode="External"/><Relationship Id="rId4" Type="http://schemas.openxmlformats.org/officeDocument/2006/relationships/hyperlink" Target="https://en.wikipedia.org/wiki/Estrogen#cite_note-Burger2002-3" TargetMode="External"/><Relationship Id="rId9" Type="http://schemas.openxmlformats.org/officeDocument/2006/relationships/hyperlink" Target="https://en.wikipedia.org/wiki/Menopause" TargetMode="External"/><Relationship Id="rId14" Type="http://schemas.openxmlformats.org/officeDocument/2006/relationships/hyperlink" Target="https://en.wikipedia.org/wiki/Testosterone" TargetMode="External"/><Relationship Id="rId22" Type="http://schemas.openxmlformats.org/officeDocument/2006/relationships/hyperlink" Target="https://en.wikipedia.org/wiki/Regulation_of_gene_expression"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8" Type="http://schemas.openxmlformats.org/officeDocument/2006/relationships/hyperlink" Target="https://en.wikipedia.org/wiki/Estetrol" TargetMode="External"/><Relationship Id="rId13" Type="http://schemas.openxmlformats.org/officeDocument/2006/relationships/hyperlink" Target="https://en.wikipedia.org/wiki/Pregnancy" TargetMode="External"/><Relationship Id="rId18" Type="http://schemas.openxmlformats.org/officeDocument/2006/relationships/hyperlink" Target="https://en.wikipedia.org/wiki/Steroid_hormone" TargetMode="External"/><Relationship Id="rId3" Type="http://schemas.openxmlformats.org/officeDocument/2006/relationships/hyperlink" Target="https://en.wikipedia.org/wiki/Androgen" TargetMode="External"/><Relationship Id="rId21" Type="http://schemas.openxmlformats.org/officeDocument/2006/relationships/hyperlink" Target="https://en.wikipedia.org/wiki/Estrogen_receptor" TargetMode="External"/><Relationship Id="rId7" Type="http://schemas.openxmlformats.org/officeDocument/2006/relationships/hyperlink" Target="https://en.wikipedia.org/wiki/Estriol" TargetMode="External"/><Relationship Id="rId12" Type="http://schemas.openxmlformats.org/officeDocument/2006/relationships/hyperlink" Target="https://en.wikipedia.org/wiki/Menarche" TargetMode="External"/><Relationship Id="rId17" Type="http://schemas.openxmlformats.org/officeDocument/2006/relationships/hyperlink" Target="https://en.wikipedia.org/wiki/Aromatase" TargetMode="External"/><Relationship Id="rId2" Type="http://schemas.openxmlformats.org/officeDocument/2006/relationships/slide" Target="../slides/slide17.xml"/><Relationship Id="rId16" Type="http://schemas.openxmlformats.org/officeDocument/2006/relationships/hyperlink" Target="https://en.wikipedia.org/wiki/Enzyme" TargetMode="External"/><Relationship Id="rId20" Type="http://schemas.openxmlformats.org/officeDocument/2006/relationships/hyperlink" Target="https://en.wikipedia.org/wiki/Cell_membrane" TargetMode="External"/><Relationship Id="rId1" Type="http://schemas.openxmlformats.org/officeDocument/2006/relationships/notesMaster" Target="../notesMasters/notesMaster1.xml"/><Relationship Id="rId6" Type="http://schemas.openxmlformats.org/officeDocument/2006/relationships/hyperlink" Target="https://en.wikipedia.org/wiki/Estradiol" TargetMode="External"/><Relationship Id="rId11" Type="http://schemas.openxmlformats.org/officeDocument/2006/relationships/hyperlink" Target="https://en.wikipedia.org/wiki/Estrogen#cite_note-Labhart2012-9" TargetMode="External"/><Relationship Id="rId24" Type="http://schemas.openxmlformats.org/officeDocument/2006/relationships/hyperlink" Target="https://en.wikipedia.org/wiki/Gene" TargetMode="External"/><Relationship Id="rId5" Type="http://schemas.openxmlformats.org/officeDocument/2006/relationships/hyperlink" Target="https://en.wikipedia.org/wiki/Estrone" TargetMode="External"/><Relationship Id="rId15" Type="http://schemas.openxmlformats.org/officeDocument/2006/relationships/hyperlink" Target="https://en.wikipedia.org/wiki/Androstenedione" TargetMode="External"/><Relationship Id="rId23" Type="http://schemas.openxmlformats.org/officeDocument/2006/relationships/hyperlink" Target="https://en.wikipedia.org/wiki/Gene_expression" TargetMode="External"/><Relationship Id="rId10" Type="http://schemas.openxmlformats.org/officeDocument/2006/relationships/hyperlink" Target="https://en.wikipedia.org/wiki/Subcutaneous_injection" TargetMode="External"/><Relationship Id="rId19" Type="http://schemas.openxmlformats.org/officeDocument/2006/relationships/hyperlink" Target="https://en.wikipedia.org/wiki/Diffusion" TargetMode="External"/><Relationship Id="rId4" Type="http://schemas.openxmlformats.org/officeDocument/2006/relationships/hyperlink" Target="https://en.wikipedia.org/wiki/Estrogen#cite_note-Burger2002-3" TargetMode="External"/><Relationship Id="rId9" Type="http://schemas.openxmlformats.org/officeDocument/2006/relationships/hyperlink" Target="https://en.wikipedia.org/wiki/Menopause" TargetMode="External"/><Relationship Id="rId14" Type="http://schemas.openxmlformats.org/officeDocument/2006/relationships/hyperlink" Target="https://en.wikipedia.org/wiki/Testosterone" TargetMode="External"/><Relationship Id="rId22" Type="http://schemas.openxmlformats.org/officeDocument/2006/relationships/hyperlink" Target="https://en.wikipedia.org/wiki/Regulation_of_gene_expression" TargetMode="External"/></Relationships>
</file>

<file path=ppt/notesSlides/_rels/notesSlide16.xml.rels><?xml version="1.0" encoding="UTF-8" standalone="yes"?>
<Relationships xmlns="http://schemas.openxmlformats.org/package/2006/relationships"><Relationship Id="rId8" Type="http://schemas.openxmlformats.org/officeDocument/2006/relationships/hyperlink" Target="https://en.wikipedia.org/wiki/Estetrol" TargetMode="External"/><Relationship Id="rId13" Type="http://schemas.openxmlformats.org/officeDocument/2006/relationships/hyperlink" Target="https://en.wikipedia.org/wiki/Pregnancy" TargetMode="External"/><Relationship Id="rId18" Type="http://schemas.openxmlformats.org/officeDocument/2006/relationships/hyperlink" Target="https://en.wikipedia.org/wiki/Steroid_hormone" TargetMode="External"/><Relationship Id="rId3" Type="http://schemas.openxmlformats.org/officeDocument/2006/relationships/hyperlink" Target="https://en.wikipedia.org/wiki/Androgen" TargetMode="External"/><Relationship Id="rId21" Type="http://schemas.openxmlformats.org/officeDocument/2006/relationships/hyperlink" Target="https://en.wikipedia.org/wiki/Estrogen_receptor" TargetMode="External"/><Relationship Id="rId7" Type="http://schemas.openxmlformats.org/officeDocument/2006/relationships/hyperlink" Target="https://en.wikipedia.org/wiki/Estriol" TargetMode="External"/><Relationship Id="rId12" Type="http://schemas.openxmlformats.org/officeDocument/2006/relationships/hyperlink" Target="https://en.wikipedia.org/wiki/Menarche" TargetMode="External"/><Relationship Id="rId17" Type="http://schemas.openxmlformats.org/officeDocument/2006/relationships/hyperlink" Target="https://en.wikipedia.org/wiki/Aromatase" TargetMode="External"/><Relationship Id="rId2" Type="http://schemas.openxmlformats.org/officeDocument/2006/relationships/slide" Target="../slides/slide18.xml"/><Relationship Id="rId16" Type="http://schemas.openxmlformats.org/officeDocument/2006/relationships/hyperlink" Target="https://en.wikipedia.org/wiki/Enzyme" TargetMode="External"/><Relationship Id="rId20" Type="http://schemas.openxmlformats.org/officeDocument/2006/relationships/hyperlink" Target="https://en.wikipedia.org/wiki/Cell_membrane" TargetMode="External"/><Relationship Id="rId1" Type="http://schemas.openxmlformats.org/officeDocument/2006/relationships/notesMaster" Target="../notesMasters/notesMaster1.xml"/><Relationship Id="rId6" Type="http://schemas.openxmlformats.org/officeDocument/2006/relationships/hyperlink" Target="https://en.wikipedia.org/wiki/Estradiol" TargetMode="External"/><Relationship Id="rId11" Type="http://schemas.openxmlformats.org/officeDocument/2006/relationships/hyperlink" Target="https://en.wikipedia.org/wiki/Estrogen#cite_note-Labhart2012-9" TargetMode="External"/><Relationship Id="rId24" Type="http://schemas.openxmlformats.org/officeDocument/2006/relationships/hyperlink" Target="https://en.wikipedia.org/wiki/Gene" TargetMode="External"/><Relationship Id="rId5" Type="http://schemas.openxmlformats.org/officeDocument/2006/relationships/hyperlink" Target="https://en.wikipedia.org/wiki/Estrone" TargetMode="External"/><Relationship Id="rId15" Type="http://schemas.openxmlformats.org/officeDocument/2006/relationships/hyperlink" Target="https://en.wikipedia.org/wiki/Androstenedione" TargetMode="External"/><Relationship Id="rId23" Type="http://schemas.openxmlformats.org/officeDocument/2006/relationships/hyperlink" Target="https://en.wikipedia.org/wiki/Gene_expression" TargetMode="External"/><Relationship Id="rId10" Type="http://schemas.openxmlformats.org/officeDocument/2006/relationships/hyperlink" Target="https://en.wikipedia.org/wiki/Subcutaneous_injection" TargetMode="External"/><Relationship Id="rId19" Type="http://schemas.openxmlformats.org/officeDocument/2006/relationships/hyperlink" Target="https://en.wikipedia.org/wiki/Diffusion" TargetMode="External"/><Relationship Id="rId4" Type="http://schemas.openxmlformats.org/officeDocument/2006/relationships/hyperlink" Target="https://en.wikipedia.org/wiki/Estrogen#cite_note-Burger2002-3" TargetMode="External"/><Relationship Id="rId9" Type="http://schemas.openxmlformats.org/officeDocument/2006/relationships/hyperlink" Target="https://en.wikipedia.org/wiki/Menopause" TargetMode="External"/><Relationship Id="rId14" Type="http://schemas.openxmlformats.org/officeDocument/2006/relationships/hyperlink" Target="https://en.wikipedia.org/wiki/Testosterone" TargetMode="External"/><Relationship Id="rId22" Type="http://schemas.openxmlformats.org/officeDocument/2006/relationships/hyperlink" Target="https://en.wikipedia.org/wiki/Regulation_of_gene_expression" TargetMode="External"/></Relationships>
</file>

<file path=ppt/notesSlides/_rels/notesSlide17.xml.rels><?xml version="1.0" encoding="UTF-8" standalone="yes"?>
<Relationships xmlns="http://schemas.openxmlformats.org/package/2006/relationships"><Relationship Id="rId8" Type="http://schemas.openxmlformats.org/officeDocument/2006/relationships/hyperlink" Target="https://en.wikipedia.org/wiki/Estetrol" TargetMode="External"/><Relationship Id="rId13" Type="http://schemas.openxmlformats.org/officeDocument/2006/relationships/hyperlink" Target="https://en.wikipedia.org/wiki/Pregnancy" TargetMode="External"/><Relationship Id="rId18" Type="http://schemas.openxmlformats.org/officeDocument/2006/relationships/hyperlink" Target="https://en.wikipedia.org/wiki/Steroid_hormone" TargetMode="External"/><Relationship Id="rId3" Type="http://schemas.openxmlformats.org/officeDocument/2006/relationships/hyperlink" Target="https://en.wikipedia.org/wiki/Androgen" TargetMode="External"/><Relationship Id="rId21" Type="http://schemas.openxmlformats.org/officeDocument/2006/relationships/hyperlink" Target="https://en.wikipedia.org/wiki/Estrogen_receptor" TargetMode="External"/><Relationship Id="rId7" Type="http://schemas.openxmlformats.org/officeDocument/2006/relationships/hyperlink" Target="https://en.wikipedia.org/wiki/Estriol" TargetMode="External"/><Relationship Id="rId12" Type="http://schemas.openxmlformats.org/officeDocument/2006/relationships/hyperlink" Target="https://en.wikipedia.org/wiki/Menarche" TargetMode="External"/><Relationship Id="rId17" Type="http://schemas.openxmlformats.org/officeDocument/2006/relationships/hyperlink" Target="https://en.wikipedia.org/wiki/Aromatase" TargetMode="External"/><Relationship Id="rId2" Type="http://schemas.openxmlformats.org/officeDocument/2006/relationships/slide" Target="../slides/slide19.xml"/><Relationship Id="rId16" Type="http://schemas.openxmlformats.org/officeDocument/2006/relationships/hyperlink" Target="https://en.wikipedia.org/wiki/Enzyme" TargetMode="External"/><Relationship Id="rId20" Type="http://schemas.openxmlformats.org/officeDocument/2006/relationships/hyperlink" Target="https://en.wikipedia.org/wiki/Cell_membrane" TargetMode="External"/><Relationship Id="rId1" Type="http://schemas.openxmlformats.org/officeDocument/2006/relationships/notesMaster" Target="../notesMasters/notesMaster1.xml"/><Relationship Id="rId6" Type="http://schemas.openxmlformats.org/officeDocument/2006/relationships/hyperlink" Target="https://en.wikipedia.org/wiki/Estradiol" TargetMode="External"/><Relationship Id="rId11" Type="http://schemas.openxmlformats.org/officeDocument/2006/relationships/hyperlink" Target="https://en.wikipedia.org/wiki/Estrogen#cite_note-Labhart2012-9" TargetMode="External"/><Relationship Id="rId24" Type="http://schemas.openxmlformats.org/officeDocument/2006/relationships/hyperlink" Target="https://en.wikipedia.org/wiki/Gene" TargetMode="External"/><Relationship Id="rId5" Type="http://schemas.openxmlformats.org/officeDocument/2006/relationships/hyperlink" Target="https://en.wikipedia.org/wiki/Estrone" TargetMode="External"/><Relationship Id="rId15" Type="http://schemas.openxmlformats.org/officeDocument/2006/relationships/hyperlink" Target="https://en.wikipedia.org/wiki/Androstenedione" TargetMode="External"/><Relationship Id="rId23" Type="http://schemas.openxmlformats.org/officeDocument/2006/relationships/hyperlink" Target="https://en.wikipedia.org/wiki/Gene_expression" TargetMode="External"/><Relationship Id="rId10" Type="http://schemas.openxmlformats.org/officeDocument/2006/relationships/hyperlink" Target="https://en.wikipedia.org/wiki/Subcutaneous_injection" TargetMode="External"/><Relationship Id="rId19" Type="http://schemas.openxmlformats.org/officeDocument/2006/relationships/hyperlink" Target="https://en.wikipedia.org/wiki/Diffusion" TargetMode="External"/><Relationship Id="rId4" Type="http://schemas.openxmlformats.org/officeDocument/2006/relationships/hyperlink" Target="https://en.wikipedia.org/wiki/Estrogen#cite_note-Burger2002-3" TargetMode="External"/><Relationship Id="rId9" Type="http://schemas.openxmlformats.org/officeDocument/2006/relationships/hyperlink" Target="https://en.wikipedia.org/wiki/Menopause" TargetMode="External"/><Relationship Id="rId14" Type="http://schemas.openxmlformats.org/officeDocument/2006/relationships/hyperlink" Target="https://en.wikipedia.org/wiki/Testosterone" TargetMode="External"/><Relationship Id="rId22" Type="http://schemas.openxmlformats.org/officeDocument/2006/relationships/hyperlink" Target="https://en.wikipedia.org/wiki/Regulation_of_gene_expression"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friskywales.org/wales-prep-project.html"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s://www.nhs.uk/conditions/vaccinations/who-should-have-hpv-cervical-cancer-cervarix-gardasil-vaccine/" TargetMode="Externa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dermnetnz.org/topics/desquamative-vaginitis/"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a:t>
            </a:fld>
            <a:endParaRPr lang="en-US"/>
          </a:p>
        </p:txBody>
      </p:sp>
    </p:spTree>
    <p:extLst>
      <p:ext uri="{BB962C8B-B14F-4D97-AF65-F5344CB8AC3E}">
        <p14:creationId xmlns:p14="http://schemas.microsoft.com/office/powerpoint/2010/main" val="3352271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12</a:t>
            </a:fld>
            <a:endParaRPr lang="en-US"/>
          </a:p>
        </p:txBody>
      </p:sp>
    </p:spTree>
    <p:extLst>
      <p:ext uri="{BB962C8B-B14F-4D97-AF65-F5344CB8AC3E}">
        <p14:creationId xmlns:p14="http://schemas.microsoft.com/office/powerpoint/2010/main" val="835838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Quantitatively,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circulate at lower levels than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in both men and women.</a:t>
            </a:r>
            <a:r>
              <a:rPr lang="en-GB" sz="1200" b="0" i="0" u="none" strike="noStrike" kern="1200" baseline="30000" dirty="0">
                <a:solidFill>
                  <a:schemeClr val="tx1"/>
                </a:solidFill>
                <a:effectLst/>
                <a:latin typeface="+mn-lt"/>
                <a:ea typeface="+mn-ea"/>
                <a:cs typeface="+mn-cs"/>
                <a:hlinkClick r:id="rId4"/>
              </a:rPr>
              <a:t>[3]</a:t>
            </a:r>
            <a:r>
              <a:rPr lang="en-GB" sz="1200" b="0" i="0" u="none" strike="noStrike" kern="1200" dirty="0">
                <a:solidFill>
                  <a:schemeClr val="tx1"/>
                </a:solidFill>
                <a:effectLst/>
                <a:latin typeface="+mn-lt"/>
                <a:ea typeface="+mn-ea"/>
                <a:cs typeface="+mn-cs"/>
              </a:rPr>
              <a:t> While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levels are significantly lower in males compared to females,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nevertheless have important physiological roles in males</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The four major naturally occurring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in women are </a:t>
            </a:r>
            <a:r>
              <a:rPr lang="en-GB" sz="1200" b="0" i="0" u="none" strike="noStrike" kern="1200" dirty="0">
                <a:solidFill>
                  <a:schemeClr val="tx1"/>
                </a:solidFill>
                <a:effectLst/>
                <a:latin typeface="+mn-lt"/>
                <a:ea typeface="+mn-ea"/>
                <a:cs typeface="+mn-cs"/>
                <a:hlinkClick r:id="rId5" tooltip="Estrone"/>
              </a:rPr>
              <a:t>estrone</a:t>
            </a:r>
            <a:r>
              <a:rPr lang="en-GB" sz="1200" b="0" i="0" u="none" strike="noStrike" kern="1200" dirty="0">
                <a:solidFill>
                  <a:schemeClr val="tx1"/>
                </a:solidFill>
                <a:effectLst/>
                <a:latin typeface="+mn-lt"/>
                <a:ea typeface="+mn-ea"/>
                <a:cs typeface="+mn-cs"/>
              </a:rPr>
              <a:t> (E1), </a:t>
            </a:r>
            <a:r>
              <a:rPr lang="en-GB" sz="1200" b="0" i="0" u="none" strike="noStrike" kern="1200" dirty="0">
                <a:solidFill>
                  <a:schemeClr val="tx1"/>
                </a:solidFill>
                <a:effectLst/>
                <a:latin typeface="+mn-lt"/>
                <a:ea typeface="+mn-ea"/>
                <a:cs typeface="+mn-cs"/>
                <a:hlinkClick r:id="rId6" tooltip="Estradiol"/>
              </a:rPr>
              <a:t>estradiol</a:t>
            </a:r>
            <a:r>
              <a:rPr lang="en-GB" sz="1200" b="0" i="0" u="none" strike="noStrike" kern="1200" dirty="0">
                <a:solidFill>
                  <a:schemeClr val="tx1"/>
                </a:solidFill>
                <a:effectLst/>
                <a:latin typeface="+mn-lt"/>
                <a:ea typeface="+mn-ea"/>
                <a:cs typeface="+mn-cs"/>
              </a:rPr>
              <a:t> (E2), </a:t>
            </a:r>
            <a:r>
              <a:rPr lang="en-GB" sz="1200" b="0" i="0" u="none" strike="noStrike" kern="1200" dirty="0">
                <a:solidFill>
                  <a:schemeClr val="tx1"/>
                </a:solidFill>
                <a:effectLst/>
                <a:latin typeface="+mn-lt"/>
                <a:ea typeface="+mn-ea"/>
                <a:cs typeface="+mn-cs"/>
                <a:hlinkClick r:id="rId7" tooltip="Estriol"/>
              </a:rPr>
              <a:t>estriol</a:t>
            </a:r>
            <a:r>
              <a:rPr lang="en-GB" sz="1200" b="0" i="0" u="none" strike="noStrike" kern="1200" dirty="0">
                <a:solidFill>
                  <a:schemeClr val="tx1"/>
                </a:solidFill>
                <a:effectLst/>
                <a:latin typeface="+mn-lt"/>
                <a:ea typeface="+mn-ea"/>
                <a:cs typeface="+mn-cs"/>
              </a:rPr>
              <a:t> (E3), and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 (E4).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predominant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during reproductive years both in terms of absolute serum levels as well as in terms of estrogenic activity. During </a:t>
            </a:r>
            <a:r>
              <a:rPr lang="en-GB" sz="1200" b="0" i="0" u="none" strike="noStrike" kern="1200" dirty="0">
                <a:solidFill>
                  <a:schemeClr val="tx1"/>
                </a:solidFill>
                <a:effectLst/>
                <a:latin typeface="+mn-lt"/>
                <a:ea typeface="+mn-ea"/>
                <a:cs typeface="+mn-cs"/>
                <a:hlinkClick r:id="rId9" tooltip="Menopause"/>
              </a:rPr>
              <a:t>menopause</a:t>
            </a:r>
            <a:r>
              <a:rPr lang="en-GB" sz="1200" b="0" i="0" u="none" strike="noStrike" kern="1200" dirty="0">
                <a:solidFill>
                  <a:schemeClr val="tx1"/>
                </a:solidFill>
                <a:effectLst/>
                <a:latin typeface="+mn-lt"/>
                <a:ea typeface="+mn-ea"/>
                <a:cs typeface="+mn-cs"/>
              </a:rPr>
              <a:t>, estrone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and during pregnancy estriol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terms of serum levels. Given by </a:t>
            </a:r>
            <a:r>
              <a:rPr lang="en-GB" sz="1200" b="0" i="0" u="none" strike="noStrike" kern="1200" dirty="0">
                <a:solidFill>
                  <a:schemeClr val="tx1"/>
                </a:solidFill>
                <a:effectLst/>
                <a:latin typeface="+mn-lt"/>
                <a:ea typeface="+mn-ea"/>
                <a:cs typeface="+mn-cs"/>
                <a:hlinkClick r:id="rId10" tooltip="Subcutaneous injection"/>
              </a:rPr>
              <a:t>subcutaneous injection</a:t>
            </a:r>
            <a:r>
              <a:rPr lang="en-GB" sz="1200" b="0" i="0" u="none" strike="noStrike" kern="1200" dirty="0">
                <a:solidFill>
                  <a:schemeClr val="tx1"/>
                </a:solidFill>
                <a:effectLst/>
                <a:latin typeface="+mn-lt"/>
                <a:ea typeface="+mn-ea"/>
                <a:cs typeface="+mn-cs"/>
              </a:rPr>
              <a:t> in mice,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about 10-fold more potent than estrone and about 100-fold more potent than estriol.</a:t>
            </a:r>
            <a:r>
              <a:rPr lang="en-GB" sz="1200" b="0" i="0" u="none" strike="noStrike" kern="1200" baseline="30000" dirty="0">
                <a:solidFill>
                  <a:schemeClr val="tx1"/>
                </a:solidFill>
                <a:effectLst/>
                <a:latin typeface="+mn-lt"/>
                <a:ea typeface="+mn-ea"/>
                <a:cs typeface="+mn-cs"/>
                <a:hlinkClick r:id="rId11"/>
              </a:rPr>
              <a:t>[9]</a:t>
            </a:r>
            <a:r>
              <a:rPr lang="en-GB" sz="1200" b="0" i="0" u="none" strike="noStrike" kern="1200" dirty="0">
                <a:solidFill>
                  <a:schemeClr val="tx1"/>
                </a:solidFill>
                <a:effectLst/>
                <a:latin typeface="+mn-lt"/>
                <a:ea typeface="+mn-ea"/>
                <a:cs typeface="+mn-cs"/>
              </a:rPr>
              <a:t> Thus,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most important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non-pregnant females who are between the </a:t>
            </a:r>
            <a:r>
              <a:rPr lang="en-GB" sz="1200" b="0" i="0" u="none" strike="noStrike" kern="1200" dirty="0">
                <a:solidFill>
                  <a:schemeClr val="tx1"/>
                </a:solidFill>
                <a:effectLst/>
                <a:latin typeface="+mn-lt"/>
                <a:ea typeface="+mn-ea"/>
                <a:cs typeface="+mn-cs"/>
                <a:hlinkClick r:id="rId12" tooltip="Menarche"/>
              </a:rPr>
              <a:t>menarche</a:t>
            </a:r>
            <a:r>
              <a:rPr lang="en-GB" sz="1200" b="0" i="0" u="none" strike="noStrike" kern="1200" dirty="0">
                <a:solidFill>
                  <a:schemeClr val="tx1"/>
                </a:solidFill>
                <a:effectLst/>
                <a:latin typeface="+mn-lt"/>
                <a:ea typeface="+mn-ea"/>
                <a:cs typeface="+mn-cs"/>
              </a:rPr>
              <a:t> and menopause stages of life. However, during </a:t>
            </a:r>
            <a:r>
              <a:rPr lang="en-GB" sz="1200" b="0" i="0" u="none" strike="noStrike" kern="1200" dirty="0" err="1">
                <a:solidFill>
                  <a:schemeClr val="tx1"/>
                </a:solidFill>
                <a:effectLst/>
                <a:latin typeface="+mn-lt"/>
                <a:ea typeface="+mn-ea"/>
                <a:cs typeface="+mn-cs"/>
                <a:hlinkClick r:id="rId13" tooltip="Pregnancy"/>
              </a:rPr>
              <a:t>pregnancy</a:t>
            </a:r>
            <a:r>
              <a:rPr lang="en-GB" sz="1200" b="0" i="0" u="none" strike="noStrike" kern="1200" dirty="0" err="1">
                <a:solidFill>
                  <a:schemeClr val="tx1"/>
                </a:solidFill>
                <a:effectLst/>
                <a:latin typeface="+mn-lt"/>
                <a:ea typeface="+mn-ea"/>
                <a:cs typeface="+mn-cs"/>
              </a:rPr>
              <a:t>this</a:t>
            </a:r>
            <a:r>
              <a:rPr lang="en-GB" sz="1200" b="0" i="0" u="none" strike="noStrike" kern="1200" dirty="0">
                <a:solidFill>
                  <a:schemeClr val="tx1"/>
                </a:solidFill>
                <a:effectLst/>
                <a:latin typeface="+mn-lt"/>
                <a:ea typeface="+mn-ea"/>
                <a:cs typeface="+mn-cs"/>
              </a:rPr>
              <a:t> role shifts to estriol, and in postmenopausal women estrone becomes the primary form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the body. Another type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called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(E4) is produced only during pregnancy. All of the different forms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are synthesized from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specifically </a:t>
            </a:r>
            <a:r>
              <a:rPr lang="en-GB" sz="1200" b="0" i="0" u="none" strike="noStrike" kern="1200" dirty="0">
                <a:solidFill>
                  <a:schemeClr val="tx1"/>
                </a:solidFill>
                <a:effectLst/>
                <a:latin typeface="+mn-lt"/>
                <a:ea typeface="+mn-ea"/>
                <a:cs typeface="+mn-cs"/>
                <a:hlinkClick r:id="rId14" tooltip="Testosterone"/>
              </a:rPr>
              <a:t>testosterone</a:t>
            </a:r>
            <a:r>
              <a:rPr lang="en-GB" sz="1200" b="0" i="0" u="none" strike="noStrike" kern="1200" dirty="0">
                <a:solidFill>
                  <a:schemeClr val="tx1"/>
                </a:solidFill>
                <a:effectLst/>
                <a:latin typeface="+mn-lt"/>
                <a:ea typeface="+mn-ea"/>
                <a:cs typeface="+mn-cs"/>
              </a:rPr>
              <a:t> and </a:t>
            </a:r>
            <a:r>
              <a:rPr lang="en-GB" sz="1200" b="0" i="0" u="none" strike="noStrike" kern="1200" dirty="0">
                <a:solidFill>
                  <a:schemeClr val="tx1"/>
                </a:solidFill>
                <a:effectLst/>
                <a:latin typeface="+mn-lt"/>
                <a:ea typeface="+mn-ea"/>
                <a:cs typeface="+mn-cs"/>
                <a:hlinkClick r:id="rId15" tooltip="Androstenedione"/>
              </a:rPr>
              <a:t>androstenedione</a:t>
            </a:r>
            <a:r>
              <a:rPr lang="en-GB" sz="1200" b="0" i="0" u="none" strike="noStrike" kern="1200" dirty="0">
                <a:solidFill>
                  <a:schemeClr val="tx1"/>
                </a:solidFill>
                <a:effectLst/>
                <a:latin typeface="+mn-lt"/>
                <a:ea typeface="+mn-ea"/>
                <a:cs typeface="+mn-cs"/>
              </a:rPr>
              <a:t>, by the </a:t>
            </a:r>
            <a:r>
              <a:rPr lang="en-GB" sz="1200" b="0" i="0" u="none" strike="noStrike" kern="1200" dirty="0">
                <a:solidFill>
                  <a:schemeClr val="tx1"/>
                </a:solidFill>
                <a:effectLst/>
                <a:latin typeface="+mn-lt"/>
                <a:ea typeface="+mn-ea"/>
                <a:cs typeface="+mn-cs"/>
                <a:hlinkClick r:id="rId16" tooltip="Enzyme"/>
              </a:rPr>
              <a:t>enzyme</a:t>
            </a:r>
            <a:r>
              <a:rPr lang="en-GB" sz="1200" b="0" i="0" u="none" strike="noStrike"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17" tooltip="Aromatase"/>
              </a:rPr>
              <a:t>aromatase</a:t>
            </a:r>
            <a:r>
              <a:rPr lang="en-GB" sz="1200" b="0" i="0" u="none" strike="noStrike" kern="1200" dirty="0">
                <a:solidFill>
                  <a:schemeClr val="tx1"/>
                </a:solidFill>
                <a:effectLst/>
                <a:latin typeface="+mn-lt"/>
                <a:ea typeface="+mn-ea"/>
                <a:cs typeface="+mn-cs"/>
              </a:rPr>
              <a:t>. Like all </a:t>
            </a:r>
            <a:r>
              <a:rPr lang="en-GB" sz="1200" b="0" i="0" u="none" strike="noStrike" kern="1200" dirty="0">
                <a:solidFill>
                  <a:schemeClr val="tx1"/>
                </a:solidFill>
                <a:effectLst/>
                <a:latin typeface="+mn-lt"/>
                <a:ea typeface="+mn-ea"/>
                <a:cs typeface="+mn-cs"/>
                <a:hlinkClick r:id="rId18" tooltip="Steroid hormone"/>
              </a:rPr>
              <a:t>steroid hormones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readily </a:t>
            </a:r>
            <a:r>
              <a:rPr lang="en-GB" sz="1200" b="0" i="0" u="none" strike="noStrike" kern="1200" dirty="0">
                <a:solidFill>
                  <a:schemeClr val="tx1"/>
                </a:solidFill>
                <a:effectLst/>
                <a:latin typeface="+mn-lt"/>
                <a:ea typeface="+mn-ea"/>
                <a:cs typeface="+mn-cs"/>
                <a:hlinkClick r:id="rId19" tooltip="Diffusion"/>
              </a:rPr>
              <a:t>diffuse</a:t>
            </a:r>
            <a:r>
              <a:rPr lang="en-GB" sz="1200" b="0" i="0" u="none" strike="noStrike" kern="1200" dirty="0">
                <a:solidFill>
                  <a:schemeClr val="tx1"/>
                </a:solidFill>
                <a:effectLst/>
                <a:latin typeface="+mn-lt"/>
                <a:ea typeface="+mn-ea"/>
                <a:cs typeface="+mn-cs"/>
              </a:rPr>
              <a:t> across the </a:t>
            </a:r>
            <a:r>
              <a:rPr lang="en-GB" sz="1200" b="0" i="0" u="none" strike="noStrike" kern="1200" dirty="0">
                <a:solidFill>
                  <a:schemeClr val="tx1"/>
                </a:solidFill>
                <a:effectLst/>
                <a:latin typeface="+mn-lt"/>
                <a:ea typeface="+mn-ea"/>
                <a:cs typeface="+mn-cs"/>
                <a:hlinkClick r:id="rId20" tooltip="Cell membrane"/>
              </a:rPr>
              <a:t>cell membrane</a:t>
            </a:r>
            <a:r>
              <a:rPr lang="en-GB" sz="1200" b="0" i="0" u="none" strike="noStrike" kern="1200" dirty="0">
                <a:solidFill>
                  <a:schemeClr val="tx1"/>
                </a:solidFill>
                <a:effectLst/>
                <a:latin typeface="+mn-lt"/>
                <a:ea typeface="+mn-ea"/>
                <a:cs typeface="+mn-cs"/>
              </a:rPr>
              <a:t>. Once inside the cell, they bind to and activate </a:t>
            </a:r>
            <a:r>
              <a:rPr lang="en-GB" sz="1200" b="0" i="0" u="none" strike="noStrike" kern="1200" dirty="0">
                <a:solidFill>
                  <a:schemeClr val="tx1"/>
                </a:solidFill>
                <a:effectLst/>
                <a:latin typeface="+mn-lt"/>
                <a:ea typeface="+mn-ea"/>
                <a:cs typeface="+mn-cs"/>
                <a:hlinkClick r:id="rId21" tooltip="Estrogen receptor"/>
              </a:rPr>
              <a:t>estrogen receptors</a:t>
            </a:r>
            <a:r>
              <a:rPr lang="en-GB" sz="1200" b="0" i="0" u="none" strike="noStrike" kern="1200" dirty="0">
                <a:solidFill>
                  <a:schemeClr val="tx1"/>
                </a:solidFill>
                <a:effectLst/>
                <a:latin typeface="+mn-lt"/>
                <a:ea typeface="+mn-ea"/>
                <a:cs typeface="+mn-cs"/>
              </a:rPr>
              <a:t> (ERs) which in turn </a:t>
            </a:r>
            <a:r>
              <a:rPr lang="en-GB" sz="1200" b="0" i="0" u="none" strike="noStrike" kern="1200" dirty="0">
                <a:solidFill>
                  <a:schemeClr val="tx1"/>
                </a:solidFill>
                <a:effectLst/>
                <a:latin typeface="+mn-lt"/>
                <a:ea typeface="+mn-ea"/>
                <a:cs typeface="+mn-cs"/>
                <a:hlinkClick r:id="rId22" tooltip="Regulation of gene expression"/>
              </a:rPr>
              <a:t>modulate</a:t>
            </a:r>
            <a:r>
              <a:rPr lang="en-GB" sz="1200" b="0" i="0" u="none" strike="noStrike" kern="1200" dirty="0">
                <a:solidFill>
                  <a:schemeClr val="tx1"/>
                </a:solidFill>
                <a:effectLst/>
                <a:latin typeface="+mn-lt"/>
                <a:ea typeface="+mn-ea"/>
                <a:cs typeface="+mn-cs"/>
              </a:rPr>
              <a:t> the </a:t>
            </a:r>
            <a:r>
              <a:rPr lang="en-GB" sz="1200" b="0" i="0" u="none" strike="noStrike" kern="1200" dirty="0">
                <a:solidFill>
                  <a:schemeClr val="tx1"/>
                </a:solidFill>
                <a:effectLst/>
                <a:latin typeface="+mn-lt"/>
                <a:ea typeface="+mn-ea"/>
                <a:cs typeface="+mn-cs"/>
                <a:hlinkClick r:id="rId23" tooltip="Gene expression"/>
              </a:rPr>
              <a:t>expression</a:t>
            </a:r>
            <a:r>
              <a:rPr lang="en-GB" sz="1200" b="0" i="0" u="none" strike="noStrike" kern="1200" dirty="0">
                <a:solidFill>
                  <a:schemeClr val="tx1"/>
                </a:solidFill>
                <a:effectLst/>
                <a:latin typeface="+mn-lt"/>
                <a:ea typeface="+mn-ea"/>
                <a:cs typeface="+mn-cs"/>
              </a:rPr>
              <a:t> of many </a:t>
            </a:r>
            <a:r>
              <a:rPr lang="en-GB" sz="1200" b="0" i="0" u="none" strike="noStrike" kern="1200" dirty="0">
                <a:solidFill>
                  <a:schemeClr val="tx1"/>
                </a:solidFill>
                <a:effectLst/>
                <a:latin typeface="+mn-lt"/>
                <a:ea typeface="+mn-ea"/>
                <a:cs typeface="+mn-cs"/>
                <a:hlinkClick r:id="rId24" tooltip="Gene"/>
              </a:rPr>
              <a:t>genes</a:t>
            </a:r>
            <a:r>
              <a:rPr lang="en-GB" sz="1200" b="0" i="0" u="none" strike="noStrike"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13</a:t>
            </a:fld>
            <a:endParaRPr lang="en-US"/>
          </a:p>
        </p:txBody>
      </p:sp>
    </p:spTree>
    <p:extLst>
      <p:ext uri="{BB962C8B-B14F-4D97-AF65-F5344CB8AC3E}">
        <p14:creationId xmlns:p14="http://schemas.microsoft.com/office/powerpoint/2010/main" val="561973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Quantitatively,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circulate at lower levels than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in both men and women.</a:t>
            </a:r>
            <a:r>
              <a:rPr lang="en-GB" sz="1200" b="0" i="0" u="none" strike="noStrike" kern="1200" baseline="30000" dirty="0">
                <a:solidFill>
                  <a:schemeClr val="tx1"/>
                </a:solidFill>
                <a:effectLst/>
                <a:latin typeface="+mn-lt"/>
                <a:ea typeface="+mn-ea"/>
                <a:cs typeface="+mn-cs"/>
                <a:hlinkClick r:id="rId4"/>
              </a:rPr>
              <a:t>[3]</a:t>
            </a:r>
            <a:r>
              <a:rPr lang="en-GB" sz="1200" b="0" i="0" u="none" strike="noStrike" kern="1200" dirty="0">
                <a:solidFill>
                  <a:schemeClr val="tx1"/>
                </a:solidFill>
                <a:effectLst/>
                <a:latin typeface="+mn-lt"/>
                <a:ea typeface="+mn-ea"/>
                <a:cs typeface="+mn-cs"/>
              </a:rPr>
              <a:t> While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levels are significantly lower in males compared to females,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nevertheless have important physiological roles in males</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The four major naturally occurring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in women are </a:t>
            </a:r>
            <a:r>
              <a:rPr lang="en-GB" sz="1200" b="0" i="0" u="none" strike="noStrike" kern="1200" dirty="0">
                <a:solidFill>
                  <a:schemeClr val="tx1"/>
                </a:solidFill>
                <a:effectLst/>
                <a:latin typeface="+mn-lt"/>
                <a:ea typeface="+mn-ea"/>
                <a:cs typeface="+mn-cs"/>
                <a:hlinkClick r:id="rId5" tooltip="Estrone"/>
              </a:rPr>
              <a:t>estrone</a:t>
            </a:r>
            <a:r>
              <a:rPr lang="en-GB" sz="1200" b="0" i="0" u="none" strike="noStrike" kern="1200" dirty="0">
                <a:solidFill>
                  <a:schemeClr val="tx1"/>
                </a:solidFill>
                <a:effectLst/>
                <a:latin typeface="+mn-lt"/>
                <a:ea typeface="+mn-ea"/>
                <a:cs typeface="+mn-cs"/>
              </a:rPr>
              <a:t> (E1), </a:t>
            </a:r>
            <a:r>
              <a:rPr lang="en-GB" sz="1200" b="0" i="0" u="none" strike="noStrike" kern="1200" dirty="0">
                <a:solidFill>
                  <a:schemeClr val="tx1"/>
                </a:solidFill>
                <a:effectLst/>
                <a:latin typeface="+mn-lt"/>
                <a:ea typeface="+mn-ea"/>
                <a:cs typeface="+mn-cs"/>
                <a:hlinkClick r:id="rId6" tooltip="Estradiol"/>
              </a:rPr>
              <a:t>estradiol</a:t>
            </a:r>
            <a:r>
              <a:rPr lang="en-GB" sz="1200" b="0" i="0" u="none" strike="noStrike" kern="1200" dirty="0">
                <a:solidFill>
                  <a:schemeClr val="tx1"/>
                </a:solidFill>
                <a:effectLst/>
                <a:latin typeface="+mn-lt"/>
                <a:ea typeface="+mn-ea"/>
                <a:cs typeface="+mn-cs"/>
              </a:rPr>
              <a:t> (E2), </a:t>
            </a:r>
            <a:r>
              <a:rPr lang="en-GB" sz="1200" b="0" i="0" u="none" strike="noStrike" kern="1200" dirty="0">
                <a:solidFill>
                  <a:schemeClr val="tx1"/>
                </a:solidFill>
                <a:effectLst/>
                <a:latin typeface="+mn-lt"/>
                <a:ea typeface="+mn-ea"/>
                <a:cs typeface="+mn-cs"/>
                <a:hlinkClick r:id="rId7" tooltip="Estriol"/>
              </a:rPr>
              <a:t>estriol</a:t>
            </a:r>
            <a:r>
              <a:rPr lang="en-GB" sz="1200" b="0" i="0" u="none" strike="noStrike" kern="1200" dirty="0">
                <a:solidFill>
                  <a:schemeClr val="tx1"/>
                </a:solidFill>
                <a:effectLst/>
                <a:latin typeface="+mn-lt"/>
                <a:ea typeface="+mn-ea"/>
                <a:cs typeface="+mn-cs"/>
              </a:rPr>
              <a:t> (E3), and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 (E4).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predominant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during reproductive years both in terms of absolute serum levels as well as in terms of estrogenic activity. During </a:t>
            </a:r>
            <a:r>
              <a:rPr lang="en-GB" sz="1200" b="0" i="0" u="none" strike="noStrike" kern="1200" dirty="0">
                <a:solidFill>
                  <a:schemeClr val="tx1"/>
                </a:solidFill>
                <a:effectLst/>
                <a:latin typeface="+mn-lt"/>
                <a:ea typeface="+mn-ea"/>
                <a:cs typeface="+mn-cs"/>
                <a:hlinkClick r:id="rId9" tooltip="Menopause"/>
              </a:rPr>
              <a:t>menopause</a:t>
            </a:r>
            <a:r>
              <a:rPr lang="en-GB" sz="1200" b="0" i="0" u="none" strike="noStrike" kern="1200" dirty="0">
                <a:solidFill>
                  <a:schemeClr val="tx1"/>
                </a:solidFill>
                <a:effectLst/>
                <a:latin typeface="+mn-lt"/>
                <a:ea typeface="+mn-ea"/>
                <a:cs typeface="+mn-cs"/>
              </a:rPr>
              <a:t>, estrone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and during pregnancy estriol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terms of serum levels. Given by </a:t>
            </a:r>
            <a:r>
              <a:rPr lang="en-GB" sz="1200" b="0" i="0" u="none" strike="noStrike" kern="1200" dirty="0">
                <a:solidFill>
                  <a:schemeClr val="tx1"/>
                </a:solidFill>
                <a:effectLst/>
                <a:latin typeface="+mn-lt"/>
                <a:ea typeface="+mn-ea"/>
                <a:cs typeface="+mn-cs"/>
                <a:hlinkClick r:id="rId10" tooltip="Subcutaneous injection"/>
              </a:rPr>
              <a:t>subcutaneous injection</a:t>
            </a:r>
            <a:r>
              <a:rPr lang="en-GB" sz="1200" b="0" i="0" u="none" strike="noStrike" kern="1200" dirty="0">
                <a:solidFill>
                  <a:schemeClr val="tx1"/>
                </a:solidFill>
                <a:effectLst/>
                <a:latin typeface="+mn-lt"/>
                <a:ea typeface="+mn-ea"/>
                <a:cs typeface="+mn-cs"/>
              </a:rPr>
              <a:t> in mice,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about 10-fold more potent than estrone and about 100-fold more potent than estriol.</a:t>
            </a:r>
            <a:r>
              <a:rPr lang="en-GB" sz="1200" b="0" i="0" u="none" strike="noStrike" kern="1200" baseline="30000" dirty="0">
                <a:solidFill>
                  <a:schemeClr val="tx1"/>
                </a:solidFill>
                <a:effectLst/>
                <a:latin typeface="+mn-lt"/>
                <a:ea typeface="+mn-ea"/>
                <a:cs typeface="+mn-cs"/>
                <a:hlinkClick r:id="rId11"/>
              </a:rPr>
              <a:t>[9]</a:t>
            </a:r>
            <a:r>
              <a:rPr lang="en-GB" sz="1200" b="0" i="0" u="none" strike="noStrike" kern="1200" dirty="0">
                <a:solidFill>
                  <a:schemeClr val="tx1"/>
                </a:solidFill>
                <a:effectLst/>
                <a:latin typeface="+mn-lt"/>
                <a:ea typeface="+mn-ea"/>
                <a:cs typeface="+mn-cs"/>
              </a:rPr>
              <a:t> Thus,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most important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non-pregnant females who are between the </a:t>
            </a:r>
            <a:r>
              <a:rPr lang="en-GB" sz="1200" b="0" i="0" u="none" strike="noStrike" kern="1200" dirty="0">
                <a:solidFill>
                  <a:schemeClr val="tx1"/>
                </a:solidFill>
                <a:effectLst/>
                <a:latin typeface="+mn-lt"/>
                <a:ea typeface="+mn-ea"/>
                <a:cs typeface="+mn-cs"/>
                <a:hlinkClick r:id="rId12" tooltip="Menarche"/>
              </a:rPr>
              <a:t>menarche</a:t>
            </a:r>
            <a:r>
              <a:rPr lang="en-GB" sz="1200" b="0" i="0" u="none" strike="noStrike" kern="1200" dirty="0">
                <a:solidFill>
                  <a:schemeClr val="tx1"/>
                </a:solidFill>
                <a:effectLst/>
                <a:latin typeface="+mn-lt"/>
                <a:ea typeface="+mn-ea"/>
                <a:cs typeface="+mn-cs"/>
              </a:rPr>
              <a:t> and menopause stages of life. However, during </a:t>
            </a:r>
            <a:r>
              <a:rPr lang="en-GB" sz="1200" b="0" i="0" u="none" strike="noStrike" kern="1200" dirty="0" err="1">
                <a:solidFill>
                  <a:schemeClr val="tx1"/>
                </a:solidFill>
                <a:effectLst/>
                <a:latin typeface="+mn-lt"/>
                <a:ea typeface="+mn-ea"/>
                <a:cs typeface="+mn-cs"/>
                <a:hlinkClick r:id="rId13" tooltip="Pregnancy"/>
              </a:rPr>
              <a:t>pregnancy</a:t>
            </a:r>
            <a:r>
              <a:rPr lang="en-GB" sz="1200" b="0" i="0" u="none" strike="noStrike" kern="1200" dirty="0" err="1">
                <a:solidFill>
                  <a:schemeClr val="tx1"/>
                </a:solidFill>
                <a:effectLst/>
                <a:latin typeface="+mn-lt"/>
                <a:ea typeface="+mn-ea"/>
                <a:cs typeface="+mn-cs"/>
              </a:rPr>
              <a:t>this</a:t>
            </a:r>
            <a:r>
              <a:rPr lang="en-GB" sz="1200" b="0" i="0" u="none" strike="noStrike" kern="1200" dirty="0">
                <a:solidFill>
                  <a:schemeClr val="tx1"/>
                </a:solidFill>
                <a:effectLst/>
                <a:latin typeface="+mn-lt"/>
                <a:ea typeface="+mn-ea"/>
                <a:cs typeface="+mn-cs"/>
              </a:rPr>
              <a:t> role shifts to estriol, and in postmenopausal women estrone becomes the primary form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the body. Another type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called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(E4) is produced only during pregnancy. All of the different forms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are synthesized from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specifically </a:t>
            </a:r>
            <a:r>
              <a:rPr lang="en-GB" sz="1200" b="0" i="0" u="none" strike="noStrike" kern="1200" dirty="0">
                <a:solidFill>
                  <a:schemeClr val="tx1"/>
                </a:solidFill>
                <a:effectLst/>
                <a:latin typeface="+mn-lt"/>
                <a:ea typeface="+mn-ea"/>
                <a:cs typeface="+mn-cs"/>
                <a:hlinkClick r:id="rId14" tooltip="Testosterone"/>
              </a:rPr>
              <a:t>testosterone</a:t>
            </a:r>
            <a:r>
              <a:rPr lang="en-GB" sz="1200" b="0" i="0" u="none" strike="noStrike" kern="1200" dirty="0">
                <a:solidFill>
                  <a:schemeClr val="tx1"/>
                </a:solidFill>
                <a:effectLst/>
                <a:latin typeface="+mn-lt"/>
                <a:ea typeface="+mn-ea"/>
                <a:cs typeface="+mn-cs"/>
              </a:rPr>
              <a:t> and </a:t>
            </a:r>
            <a:r>
              <a:rPr lang="en-GB" sz="1200" b="0" i="0" u="none" strike="noStrike" kern="1200" dirty="0">
                <a:solidFill>
                  <a:schemeClr val="tx1"/>
                </a:solidFill>
                <a:effectLst/>
                <a:latin typeface="+mn-lt"/>
                <a:ea typeface="+mn-ea"/>
                <a:cs typeface="+mn-cs"/>
                <a:hlinkClick r:id="rId15" tooltip="Androstenedione"/>
              </a:rPr>
              <a:t>androstenedione</a:t>
            </a:r>
            <a:r>
              <a:rPr lang="en-GB" sz="1200" b="0" i="0" u="none" strike="noStrike" kern="1200" dirty="0">
                <a:solidFill>
                  <a:schemeClr val="tx1"/>
                </a:solidFill>
                <a:effectLst/>
                <a:latin typeface="+mn-lt"/>
                <a:ea typeface="+mn-ea"/>
                <a:cs typeface="+mn-cs"/>
              </a:rPr>
              <a:t>, by the </a:t>
            </a:r>
            <a:r>
              <a:rPr lang="en-GB" sz="1200" b="0" i="0" u="none" strike="noStrike" kern="1200" dirty="0">
                <a:solidFill>
                  <a:schemeClr val="tx1"/>
                </a:solidFill>
                <a:effectLst/>
                <a:latin typeface="+mn-lt"/>
                <a:ea typeface="+mn-ea"/>
                <a:cs typeface="+mn-cs"/>
                <a:hlinkClick r:id="rId16" tooltip="Enzyme"/>
              </a:rPr>
              <a:t>enzyme</a:t>
            </a:r>
            <a:r>
              <a:rPr lang="en-GB" sz="1200" b="0" i="0" u="none" strike="noStrike"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17" tooltip="Aromatase"/>
              </a:rPr>
              <a:t>aromatase</a:t>
            </a:r>
            <a:r>
              <a:rPr lang="en-GB" sz="1200" b="0" i="0" u="none" strike="noStrike" kern="1200" dirty="0">
                <a:solidFill>
                  <a:schemeClr val="tx1"/>
                </a:solidFill>
                <a:effectLst/>
                <a:latin typeface="+mn-lt"/>
                <a:ea typeface="+mn-ea"/>
                <a:cs typeface="+mn-cs"/>
              </a:rPr>
              <a:t>. Like all </a:t>
            </a:r>
            <a:r>
              <a:rPr lang="en-GB" sz="1200" b="0" i="0" u="none" strike="noStrike" kern="1200" dirty="0">
                <a:solidFill>
                  <a:schemeClr val="tx1"/>
                </a:solidFill>
                <a:effectLst/>
                <a:latin typeface="+mn-lt"/>
                <a:ea typeface="+mn-ea"/>
                <a:cs typeface="+mn-cs"/>
                <a:hlinkClick r:id="rId18" tooltip="Steroid hormone"/>
              </a:rPr>
              <a:t>steroid hormones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readily </a:t>
            </a:r>
            <a:r>
              <a:rPr lang="en-GB" sz="1200" b="0" i="0" u="none" strike="noStrike" kern="1200" dirty="0">
                <a:solidFill>
                  <a:schemeClr val="tx1"/>
                </a:solidFill>
                <a:effectLst/>
                <a:latin typeface="+mn-lt"/>
                <a:ea typeface="+mn-ea"/>
                <a:cs typeface="+mn-cs"/>
                <a:hlinkClick r:id="rId19" tooltip="Diffusion"/>
              </a:rPr>
              <a:t>diffuse</a:t>
            </a:r>
            <a:r>
              <a:rPr lang="en-GB" sz="1200" b="0" i="0" u="none" strike="noStrike" kern="1200" dirty="0">
                <a:solidFill>
                  <a:schemeClr val="tx1"/>
                </a:solidFill>
                <a:effectLst/>
                <a:latin typeface="+mn-lt"/>
                <a:ea typeface="+mn-ea"/>
                <a:cs typeface="+mn-cs"/>
              </a:rPr>
              <a:t> across the </a:t>
            </a:r>
            <a:r>
              <a:rPr lang="en-GB" sz="1200" b="0" i="0" u="none" strike="noStrike" kern="1200" dirty="0">
                <a:solidFill>
                  <a:schemeClr val="tx1"/>
                </a:solidFill>
                <a:effectLst/>
                <a:latin typeface="+mn-lt"/>
                <a:ea typeface="+mn-ea"/>
                <a:cs typeface="+mn-cs"/>
                <a:hlinkClick r:id="rId20" tooltip="Cell membrane"/>
              </a:rPr>
              <a:t>cell membrane</a:t>
            </a:r>
            <a:r>
              <a:rPr lang="en-GB" sz="1200" b="0" i="0" u="none" strike="noStrike" kern="1200" dirty="0">
                <a:solidFill>
                  <a:schemeClr val="tx1"/>
                </a:solidFill>
                <a:effectLst/>
                <a:latin typeface="+mn-lt"/>
                <a:ea typeface="+mn-ea"/>
                <a:cs typeface="+mn-cs"/>
              </a:rPr>
              <a:t>. Once inside the cell, they bind to and activate </a:t>
            </a:r>
            <a:r>
              <a:rPr lang="en-GB" sz="1200" b="0" i="0" u="none" strike="noStrike" kern="1200" dirty="0">
                <a:solidFill>
                  <a:schemeClr val="tx1"/>
                </a:solidFill>
                <a:effectLst/>
                <a:latin typeface="+mn-lt"/>
                <a:ea typeface="+mn-ea"/>
                <a:cs typeface="+mn-cs"/>
                <a:hlinkClick r:id="rId21" tooltip="Estrogen receptor"/>
              </a:rPr>
              <a:t>estrogen receptors</a:t>
            </a:r>
            <a:r>
              <a:rPr lang="en-GB" sz="1200" b="0" i="0" u="none" strike="noStrike" kern="1200" dirty="0">
                <a:solidFill>
                  <a:schemeClr val="tx1"/>
                </a:solidFill>
                <a:effectLst/>
                <a:latin typeface="+mn-lt"/>
                <a:ea typeface="+mn-ea"/>
                <a:cs typeface="+mn-cs"/>
              </a:rPr>
              <a:t> (ERs) which in turn </a:t>
            </a:r>
            <a:r>
              <a:rPr lang="en-GB" sz="1200" b="0" i="0" u="none" strike="noStrike" kern="1200" dirty="0">
                <a:solidFill>
                  <a:schemeClr val="tx1"/>
                </a:solidFill>
                <a:effectLst/>
                <a:latin typeface="+mn-lt"/>
                <a:ea typeface="+mn-ea"/>
                <a:cs typeface="+mn-cs"/>
                <a:hlinkClick r:id="rId22" tooltip="Regulation of gene expression"/>
              </a:rPr>
              <a:t>modulate</a:t>
            </a:r>
            <a:r>
              <a:rPr lang="en-GB" sz="1200" b="0" i="0" u="none" strike="noStrike" kern="1200" dirty="0">
                <a:solidFill>
                  <a:schemeClr val="tx1"/>
                </a:solidFill>
                <a:effectLst/>
                <a:latin typeface="+mn-lt"/>
                <a:ea typeface="+mn-ea"/>
                <a:cs typeface="+mn-cs"/>
              </a:rPr>
              <a:t> the </a:t>
            </a:r>
            <a:r>
              <a:rPr lang="en-GB" sz="1200" b="0" i="0" u="none" strike="noStrike" kern="1200" dirty="0">
                <a:solidFill>
                  <a:schemeClr val="tx1"/>
                </a:solidFill>
                <a:effectLst/>
                <a:latin typeface="+mn-lt"/>
                <a:ea typeface="+mn-ea"/>
                <a:cs typeface="+mn-cs"/>
                <a:hlinkClick r:id="rId23" tooltip="Gene expression"/>
              </a:rPr>
              <a:t>expression</a:t>
            </a:r>
            <a:r>
              <a:rPr lang="en-GB" sz="1200" b="0" i="0" u="none" strike="noStrike" kern="1200" dirty="0">
                <a:solidFill>
                  <a:schemeClr val="tx1"/>
                </a:solidFill>
                <a:effectLst/>
                <a:latin typeface="+mn-lt"/>
                <a:ea typeface="+mn-ea"/>
                <a:cs typeface="+mn-cs"/>
              </a:rPr>
              <a:t> of many </a:t>
            </a:r>
            <a:r>
              <a:rPr lang="en-GB" sz="1200" b="0" i="0" u="none" strike="noStrike" kern="1200" dirty="0">
                <a:solidFill>
                  <a:schemeClr val="tx1"/>
                </a:solidFill>
                <a:effectLst/>
                <a:latin typeface="+mn-lt"/>
                <a:ea typeface="+mn-ea"/>
                <a:cs typeface="+mn-cs"/>
                <a:hlinkClick r:id="rId24" tooltip="Gene"/>
              </a:rPr>
              <a:t>genes</a:t>
            </a:r>
            <a:r>
              <a:rPr lang="en-GB" sz="1200" b="0" i="0" u="none" strike="noStrike"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14</a:t>
            </a:fld>
            <a:endParaRPr lang="en-US"/>
          </a:p>
        </p:txBody>
      </p:sp>
    </p:spTree>
    <p:extLst>
      <p:ext uri="{BB962C8B-B14F-4D97-AF65-F5344CB8AC3E}">
        <p14:creationId xmlns:p14="http://schemas.microsoft.com/office/powerpoint/2010/main" val="2116798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Quantitatively,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circulate at lower levels than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in both men and women.</a:t>
            </a:r>
            <a:r>
              <a:rPr lang="en-GB" sz="1200" b="0" i="0" u="none" strike="noStrike" kern="1200" baseline="30000" dirty="0">
                <a:solidFill>
                  <a:schemeClr val="tx1"/>
                </a:solidFill>
                <a:effectLst/>
                <a:latin typeface="+mn-lt"/>
                <a:ea typeface="+mn-ea"/>
                <a:cs typeface="+mn-cs"/>
                <a:hlinkClick r:id="rId4"/>
              </a:rPr>
              <a:t>[3]</a:t>
            </a:r>
            <a:r>
              <a:rPr lang="en-GB" sz="1200" b="0" i="0" u="none" strike="noStrike" kern="1200" dirty="0">
                <a:solidFill>
                  <a:schemeClr val="tx1"/>
                </a:solidFill>
                <a:effectLst/>
                <a:latin typeface="+mn-lt"/>
                <a:ea typeface="+mn-ea"/>
                <a:cs typeface="+mn-cs"/>
              </a:rPr>
              <a:t> While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levels are significantly lower in males compared to females,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nevertheless have important physiological roles in males</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The four major naturally occurring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in women are </a:t>
            </a:r>
            <a:r>
              <a:rPr lang="en-GB" sz="1200" b="0" i="0" u="none" strike="noStrike" kern="1200" dirty="0">
                <a:solidFill>
                  <a:schemeClr val="tx1"/>
                </a:solidFill>
                <a:effectLst/>
                <a:latin typeface="+mn-lt"/>
                <a:ea typeface="+mn-ea"/>
                <a:cs typeface="+mn-cs"/>
                <a:hlinkClick r:id="rId5" tooltip="Estrone"/>
              </a:rPr>
              <a:t>estrone</a:t>
            </a:r>
            <a:r>
              <a:rPr lang="en-GB" sz="1200" b="0" i="0" u="none" strike="noStrike" kern="1200" dirty="0">
                <a:solidFill>
                  <a:schemeClr val="tx1"/>
                </a:solidFill>
                <a:effectLst/>
                <a:latin typeface="+mn-lt"/>
                <a:ea typeface="+mn-ea"/>
                <a:cs typeface="+mn-cs"/>
              </a:rPr>
              <a:t> (E1), </a:t>
            </a:r>
            <a:r>
              <a:rPr lang="en-GB" sz="1200" b="0" i="0" u="none" strike="noStrike" kern="1200" dirty="0">
                <a:solidFill>
                  <a:schemeClr val="tx1"/>
                </a:solidFill>
                <a:effectLst/>
                <a:latin typeface="+mn-lt"/>
                <a:ea typeface="+mn-ea"/>
                <a:cs typeface="+mn-cs"/>
                <a:hlinkClick r:id="rId6" tooltip="Estradiol"/>
              </a:rPr>
              <a:t>estradiol</a:t>
            </a:r>
            <a:r>
              <a:rPr lang="en-GB" sz="1200" b="0" i="0" u="none" strike="noStrike" kern="1200" dirty="0">
                <a:solidFill>
                  <a:schemeClr val="tx1"/>
                </a:solidFill>
                <a:effectLst/>
                <a:latin typeface="+mn-lt"/>
                <a:ea typeface="+mn-ea"/>
                <a:cs typeface="+mn-cs"/>
              </a:rPr>
              <a:t> (E2), </a:t>
            </a:r>
            <a:r>
              <a:rPr lang="en-GB" sz="1200" b="0" i="0" u="none" strike="noStrike" kern="1200" dirty="0">
                <a:solidFill>
                  <a:schemeClr val="tx1"/>
                </a:solidFill>
                <a:effectLst/>
                <a:latin typeface="+mn-lt"/>
                <a:ea typeface="+mn-ea"/>
                <a:cs typeface="+mn-cs"/>
                <a:hlinkClick r:id="rId7" tooltip="Estriol"/>
              </a:rPr>
              <a:t>estriol</a:t>
            </a:r>
            <a:r>
              <a:rPr lang="en-GB" sz="1200" b="0" i="0" u="none" strike="noStrike" kern="1200" dirty="0">
                <a:solidFill>
                  <a:schemeClr val="tx1"/>
                </a:solidFill>
                <a:effectLst/>
                <a:latin typeface="+mn-lt"/>
                <a:ea typeface="+mn-ea"/>
                <a:cs typeface="+mn-cs"/>
              </a:rPr>
              <a:t> (E3), and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 (E4).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predominant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during reproductive years both in terms of absolute serum levels as well as in terms of estrogenic activity. During </a:t>
            </a:r>
            <a:r>
              <a:rPr lang="en-GB" sz="1200" b="0" i="0" u="none" strike="noStrike" kern="1200" dirty="0">
                <a:solidFill>
                  <a:schemeClr val="tx1"/>
                </a:solidFill>
                <a:effectLst/>
                <a:latin typeface="+mn-lt"/>
                <a:ea typeface="+mn-ea"/>
                <a:cs typeface="+mn-cs"/>
                <a:hlinkClick r:id="rId9" tooltip="Menopause"/>
              </a:rPr>
              <a:t>menopause</a:t>
            </a:r>
            <a:r>
              <a:rPr lang="en-GB" sz="1200" b="0" i="0" u="none" strike="noStrike" kern="1200" dirty="0">
                <a:solidFill>
                  <a:schemeClr val="tx1"/>
                </a:solidFill>
                <a:effectLst/>
                <a:latin typeface="+mn-lt"/>
                <a:ea typeface="+mn-ea"/>
                <a:cs typeface="+mn-cs"/>
              </a:rPr>
              <a:t>, estrone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and during pregnancy estriol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terms of serum levels. Given by </a:t>
            </a:r>
            <a:r>
              <a:rPr lang="en-GB" sz="1200" b="0" i="0" u="none" strike="noStrike" kern="1200" dirty="0">
                <a:solidFill>
                  <a:schemeClr val="tx1"/>
                </a:solidFill>
                <a:effectLst/>
                <a:latin typeface="+mn-lt"/>
                <a:ea typeface="+mn-ea"/>
                <a:cs typeface="+mn-cs"/>
                <a:hlinkClick r:id="rId10" tooltip="Subcutaneous injection"/>
              </a:rPr>
              <a:t>subcutaneous injection</a:t>
            </a:r>
            <a:r>
              <a:rPr lang="en-GB" sz="1200" b="0" i="0" u="none" strike="noStrike" kern="1200" dirty="0">
                <a:solidFill>
                  <a:schemeClr val="tx1"/>
                </a:solidFill>
                <a:effectLst/>
                <a:latin typeface="+mn-lt"/>
                <a:ea typeface="+mn-ea"/>
                <a:cs typeface="+mn-cs"/>
              </a:rPr>
              <a:t> in mice,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about 10-fold more potent than estrone and about 100-fold more potent than estriol.</a:t>
            </a:r>
            <a:r>
              <a:rPr lang="en-GB" sz="1200" b="0" i="0" u="none" strike="noStrike" kern="1200" baseline="30000" dirty="0">
                <a:solidFill>
                  <a:schemeClr val="tx1"/>
                </a:solidFill>
                <a:effectLst/>
                <a:latin typeface="+mn-lt"/>
                <a:ea typeface="+mn-ea"/>
                <a:cs typeface="+mn-cs"/>
                <a:hlinkClick r:id="rId11"/>
              </a:rPr>
              <a:t>[9]</a:t>
            </a:r>
            <a:r>
              <a:rPr lang="en-GB" sz="1200" b="0" i="0" u="none" strike="noStrike" kern="1200" dirty="0">
                <a:solidFill>
                  <a:schemeClr val="tx1"/>
                </a:solidFill>
                <a:effectLst/>
                <a:latin typeface="+mn-lt"/>
                <a:ea typeface="+mn-ea"/>
                <a:cs typeface="+mn-cs"/>
              </a:rPr>
              <a:t> Thus,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most important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non-pregnant females who are between the </a:t>
            </a:r>
            <a:r>
              <a:rPr lang="en-GB" sz="1200" b="0" i="0" u="none" strike="noStrike" kern="1200" dirty="0">
                <a:solidFill>
                  <a:schemeClr val="tx1"/>
                </a:solidFill>
                <a:effectLst/>
                <a:latin typeface="+mn-lt"/>
                <a:ea typeface="+mn-ea"/>
                <a:cs typeface="+mn-cs"/>
                <a:hlinkClick r:id="rId12" tooltip="Menarche"/>
              </a:rPr>
              <a:t>menarche</a:t>
            </a:r>
            <a:r>
              <a:rPr lang="en-GB" sz="1200" b="0" i="0" u="none" strike="noStrike" kern="1200" dirty="0">
                <a:solidFill>
                  <a:schemeClr val="tx1"/>
                </a:solidFill>
                <a:effectLst/>
                <a:latin typeface="+mn-lt"/>
                <a:ea typeface="+mn-ea"/>
                <a:cs typeface="+mn-cs"/>
              </a:rPr>
              <a:t> and menopause stages of life. However, during </a:t>
            </a:r>
            <a:r>
              <a:rPr lang="en-GB" sz="1200" b="0" i="0" u="none" strike="noStrike" kern="1200" dirty="0" err="1">
                <a:solidFill>
                  <a:schemeClr val="tx1"/>
                </a:solidFill>
                <a:effectLst/>
                <a:latin typeface="+mn-lt"/>
                <a:ea typeface="+mn-ea"/>
                <a:cs typeface="+mn-cs"/>
                <a:hlinkClick r:id="rId13" tooltip="Pregnancy"/>
              </a:rPr>
              <a:t>pregnancy</a:t>
            </a:r>
            <a:r>
              <a:rPr lang="en-GB" sz="1200" b="0" i="0" u="none" strike="noStrike" kern="1200" dirty="0" err="1">
                <a:solidFill>
                  <a:schemeClr val="tx1"/>
                </a:solidFill>
                <a:effectLst/>
                <a:latin typeface="+mn-lt"/>
                <a:ea typeface="+mn-ea"/>
                <a:cs typeface="+mn-cs"/>
              </a:rPr>
              <a:t>this</a:t>
            </a:r>
            <a:r>
              <a:rPr lang="en-GB" sz="1200" b="0" i="0" u="none" strike="noStrike" kern="1200" dirty="0">
                <a:solidFill>
                  <a:schemeClr val="tx1"/>
                </a:solidFill>
                <a:effectLst/>
                <a:latin typeface="+mn-lt"/>
                <a:ea typeface="+mn-ea"/>
                <a:cs typeface="+mn-cs"/>
              </a:rPr>
              <a:t> role shifts to estriol, and in postmenopausal women estrone becomes the primary form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the body. Another type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called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(E4) is produced only during pregnancy. All of the different forms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are synthesized from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specifically </a:t>
            </a:r>
            <a:r>
              <a:rPr lang="en-GB" sz="1200" b="0" i="0" u="none" strike="noStrike" kern="1200" dirty="0">
                <a:solidFill>
                  <a:schemeClr val="tx1"/>
                </a:solidFill>
                <a:effectLst/>
                <a:latin typeface="+mn-lt"/>
                <a:ea typeface="+mn-ea"/>
                <a:cs typeface="+mn-cs"/>
                <a:hlinkClick r:id="rId14" tooltip="Testosterone"/>
              </a:rPr>
              <a:t>testosterone</a:t>
            </a:r>
            <a:r>
              <a:rPr lang="en-GB" sz="1200" b="0" i="0" u="none" strike="noStrike" kern="1200" dirty="0">
                <a:solidFill>
                  <a:schemeClr val="tx1"/>
                </a:solidFill>
                <a:effectLst/>
                <a:latin typeface="+mn-lt"/>
                <a:ea typeface="+mn-ea"/>
                <a:cs typeface="+mn-cs"/>
              </a:rPr>
              <a:t> and </a:t>
            </a:r>
            <a:r>
              <a:rPr lang="en-GB" sz="1200" b="0" i="0" u="none" strike="noStrike" kern="1200" dirty="0">
                <a:solidFill>
                  <a:schemeClr val="tx1"/>
                </a:solidFill>
                <a:effectLst/>
                <a:latin typeface="+mn-lt"/>
                <a:ea typeface="+mn-ea"/>
                <a:cs typeface="+mn-cs"/>
                <a:hlinkClick r:id="rId15" tooltip="Androstenedione"/>
              </a:rPr>
              <a:t>androstenedione</a:t>
            </a:r>
            <a:r>
              <a:rPr lang="en-GB" sz="1200" b="0" i="0" u="none" strike="noStrike" kern="1200" dirty="0">
                <a:solidFill>
                  <a:schemeClr val="tx1"/>
                </a:solidFill>
                <a:effectLst/>
                <a:latin typeface="+mn-lt"/>
                <a:ea typeface="+mn-ea"/>
                <a:cs typeface="+mn-cs"/>
              </a:rPr>
              <a:t>, by the </a:t>
            </a:r>
            <a:r>
              <a:rPr lang="en-GB" sz="1200" b="0" i="0" u="none" strike="noStrike" kern="1200" dirty="0">
                <a:solidFill>
                  <a:schemeClr val="tx1"/>
                </a:solidFill>
                <a:effectLst/>
                <a:latin typeface="+mn-lt"/>
                <a:ea typeface="+mn-ea"/>
                <a:cs typeface="+mn-cs"/>
                <a:hlinkClick r:id="rId16" tooltip="Enzyme"/>
              </a:rPr>
              <a:t>enzyme</a:t>
            </a:r>
            <a:r>
              <a:rPr lang="en-GB" sz="1200" b="0" i="0" u="none" strike="noStrike"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17" tooltip="Aromatase"/>
              </a:rPr>
              <a:t>aromatase</a:t>
            </a:r>
            <a:r>
              <a:rPr lang="en-GB" sz="1200" b="0" i="0" u="none" strike="noStrike" kern="1200" dirty="0">
                <a:solidFill>
                  <a:schemeClr val="tx1"/>
                </a:solidFill>
                <a:effectLst/>
                <a:latin typeface="+mn-lt"/>
                <a:ea typeface="+mn-ea"/>
                <a:cs typeface="+mn-cs"/>
              </a:rPr>
              <a:t>. Like all </a:t>
            </a:r>
            <a:r>
              <a:rPr lang="en-GB" sz="1200" b="0" i="0" u="none" strike="noStrike" kern="1200" dirty="0">
                <a:solidFill>
                  <a:schemeClr val="tx1"/>
                </a:solidFill>
                <a:effectLst/>
                <a:latin typeface="+mn-lt"/>
                <a:ea typeface="+mn-ea"/>
                <a:cs typeface="+mn-cs"/>
                <a:hlinkClick r:id="rId18" tooltip="Steroid hormone"/>
              </a:rPr>
              <a:t>steroid hormones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readily </a:t>
            </a:r>
            <a:r>
              <a:rPr lang="en-GB" sz="1200" b="0" i="0" u="none" strike="noStrike" kern="1200" dirty="0">
                <a:solidFill>
                  <a:schemeClr val="tx1"/>
                </a:solidFill>
                <a:effectLst/>
                <a:latin typeface="+mn-lt"/>
                <a:ea typeface="+mn-ea"/>
                <a:cs typeface="+mn-cs"/>
                <a:hlinkClick r:id="rId19" tooltip="Diffusion"/>
              </a:rPr>
              <a:t>diffuse</a:t>
            </a:r>
            <a:r>
              <a:rPr lang="en-GB" sz="1200" b="0" i="0" u="none" strike="noStrike" kern="1200" dirty="0">
                <a:solidFill>
                  <a:schemeClr val="tx1"/>
                </a:solidFill>
                <a:effectLst/>
                <a:latin typeface="+mn-lt"/>
                <a:ea typeface="+mn-ea"/>
                <a:cs typeface="+mn-cs"/>
              </a:rPr>
              <a:t> across the </a:t>
            </a:r>
            <a:r>
              <a:rPr lang="en-GB" sz="1200" b="0" i="0" u="none" strike="noStrike" kern="1200" dirty="0">
                <a:solidFill>
                  <a:schemeClr val="tx1"/>
                </a:solidFill>
                <a:effectLst/>
                <a:latin typeface="+mn-lt"/>
                <a:ea typeface="+mn-ea"/>
                <a:cs typeface="+mn-cs"/>
                <a:hlinkClick r:id="rId20" tooltip="Cell membrane"/>
              </a:rPr>
              <a:t>cell membrane</a:t>
            </a:r>
            <a:r>
              <a:rPr lang="en-GB" sz="1200" b="0" i="0" u="none" strike="noStrike" kern="1200" dirty="0">
                <a:solidFill>
                  <a:schemeClr val="tx1"/>
                </a:solidFill>
                <a:effectLst/>
                <a:latin typeface="+mn-lt"/>
                <a:ea typeface="+mn-ea"/>
                <a:cs typeface="+mn-cs"/>
              </a:rPr>
              <a:t>. Once inside the cell, they bind to and activate </a:t>
            </a:r>
            <a:r>
              <a:rPr lang="en-GB" sz="1200" b="0" i="0" u="none" strike="noStrike" kern="1200" dirty="0">
                <a:solidFill>
                  <a:schemeClr val="tx1"/>
                </a:solidFill>
                <a:effectLst/>
                <a:latin typeface="+mn-lt"/>
                <a:ea typeface="+mn-ea"/>
                <a:cs typeface="+mn-cs"/>
                <a:hlinkClick r:id="rId21" tooltip="Estrogen receptor"/>
              </a:rPr>
              <a:t>estrogen receptors</a:t>
            </a:r>
            <a:r>
              <a:rPr lang="en-GB" sz="1200" b="0" i="0" u="none" strike="noStrike" kern="1200" dirty="0">
                <a:solidFill>
                  <a:schemeClr val="tx1"/>
                </a:solidFill>
                <a:effectLst/>
                <a:latin typeface="+mn-lt"/>
                <a:ea typeface="+mn-ea"/>
                <a:cs typeface="+mn-cs"/>
              </a:rPr>
              <a:t> (ERs) which in turn </a:t>
            </a:r>
            <a:r>
              <a:rPr lang="en-GB" sz="1200" b="0" i="0" u="none" strike="noStrike" kern="1200" dirty="0">
                <a:solidFill>
                  <a:schemeClr val="tx1"/>
                </a:solidFill>
                <a:effectLst/>
                <a:latin typeface="+mn-lt"/>
                <a:ea typeface="+mn-ea"/>
                <a:cs typeface="+mn-cs"/>
                <a:hlinkClick r:id="rId22" tooltip="Regulation of gene expression"/>
              </a:rPr>
              <a:t>modulate</a:t>
            </a:r>
            <a:r>
              <a:rPr lang="en-GB" sz="1200" b="0" i="0" u="none" strike="noStrike" kern="1200" dirty="0">
                <a:solidFill>
                  <a:schemeClr val="tx1"/>
                </a:solidFill>
                <a:effectLst/>
                <a:latin typeface="+mn-lt"/>
                <a:ea typeface="+mn-ea"/>
                <a:cs typeface="+mn-cs"/>
              </a:rPr>
              <a:t> the </a:t>
            </a:r>
            <a:r>
              <a:rPr lang="en-GB" sz="1200" b="0" i="0" u="none" strike="noStrike" kern="1200" dirty="0">
                <a:solidFill>
                  <a:schemeClr val="tx1"/>
                </a:solidFill>
                <a:effectLst/>
                <a:latin typeface="+mn-lt"/>
                <a:ea typeface="+mn-ea"/>
                <a:cs typeface="+mn-cs"/>
                <a:hlinkClick r:id="rId23" tooltip="Gene expression"/>
              </a:rPr>
              <a:t>expression</a:t>
            </a:r>
            <a:r>
              <a:rPr lang="en-GB" sz="1200" b="0" i="0" u="none" strike="noStrike" kern="1200" dirty="0">
                <a:solidFill>
                  <a:schemeClr val="tx1"/>
                </a:solidFill>
                <a:effectLst/>
                <a:latin typeface="+mn-lt"/>
                <a:ea typeface="+mn-ea"/>
                <a:cs typeface="+mn-cs"/>
              </a:rPr>
              <a:t> of many </a:t>
            </a:r>
            <a:r>
              <a:rPr lang="en-GB" sz="1200" b="0" i="0" u="none" strike="noStrike" kern="1200" dirty="0">
                <a:solidFill>
                  <a:schemeClr val="tx1"/>
                </a:solidFill>
                <a:effectLst/>
                <a:latin typeface="+mn-lt"/>
                <a:ea typeface="+mn-ea"/>
                <a:cs typeface="+mn-cs"/>
                <a:hlinkClick r:id="rId24" tooltip="Gene"/>
              </a:rPr>
              <a:t>genes</a:t>
            </a:r>
            <a:r>
              <a:rPr lang="en-GB" sz="1200" b="0" i="0" u="none" strike="noStrike"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15</a:t>
            </a:fld>
            <a:endParaRPr lang="en-US"/>
          </a:p>
        </p:txBody>
      </p:sp>
    </p:spTree>
    <p:extLst>
      <p:ext uri="{BB962C8B-B14F-4D97-AF65-F5344CB8AC3E}">
        <p14:creationId xmlns:p14="http://schemas.microsoft.com/office/powerpoint/2010/main" val="40727819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HOT HORNY HUNGRY</a:t>
            </a:r>
          </a:p>
          <a:p>
            <a:endParaRPr lang="en-US" altLang="en-US" dirty="0"/>
          </a:p>
          <a:p>
            <a:r>
              <a:rPr lang="en-US" altLang="en-US" dirty="0"/>
              <a:t>HAIRY, HOARSE</a:t>
            </a:r>
          </a:p>
          <a:p>
            <a:endParaRPr lang="en-US" altLang="en-US" dirty="0"/>
          </a:p>
          <a:p>
            <a:r>
              <a:rPr lang="en-US" altLang="en-US" dirty="0"/>
              <a:t>HUNKY</a:t>
            </a:r>
          </a:p>
          <a:p>
            <a:endParaRPr lang="en-US" altLang="en-US" dirty="0"/>
          </a:p>
          <a:p>
            <a:r>
              <a:rPr lang="en-US" altLang="en-US" dirty="0"/>
              <a:t>Permanent: facial hair, voice, clitoral growth</a:t>
            </a:r>
          </a:p>
          <a:p>
            <a:r>
              <a:rPr lang="en-US" altLang="en-US" dirty="0"/>
              <a:t>?impact on ova</a:t>
            </a:r>
          </a:p>
          <a:p>
            <a:endParaRPr lang="en-US" dirty="0"/>
          </a:p>
          <a:p>
            <a:r>
              <a:rPr lang="en-GB" sz="1200" b="1"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in men is essential for modulating libido, </a:t>
            </a:r>
            <a:r>
              <a:rPr lang="en-GB" sz="1200" b="1" i="0" u="none" strike="noStrike" kern="1200" dirty="0">
                <a:solidFill>
                  <a:schemeClr val="tx1"/>
                </a:solidFill>
                <a:effectLst/>
                <a:latin typeface="+mn-lt"/>
                <a:ea typeface="+mn-ea"/>
                <a:cs typeface="+mn-cs"/>
              </a:rPr>
              <a:t>erectile function</a:t>
            </a:r>
            <a:r>
              <a:rPr lang="en-GB" sz="1200" b="0" i="0" u="none" strike="noStrike" kern="1200" dirty="0">
                <a:solidFill>
                  <a:schemeClr val="tx1"/>
                </a:solidFill>
                <a:effectLst/>
                <a:latin typeface="+mn-lt"/>
                <a:ea typeface="+mn-ea"/>
                <a:cs typeface="+mn-cs"/>
              </a:rPr>
              <a:t>, and spermatogenesis. </a:t>
            </a:r>
            <a:endParaRPr lang="en-US" dirty="0"/>
          </a:p>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16</a:t>
            </a:fld>
            <a:endParaRPr lang="en-US"/>
          </a:p>
        </p:txBody>
      </p:sp>
    </p:spTree>
    <p:extLst>
      <p:ext uri="{BB962C8B-B14F-4D97-AF65-F5344CB8AC3E}">
        <p14:creationId xmlns:p14="http://schemas.microsoft.com/office/powerpoint/2010/main" val="27041548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Quantitatively,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circulate at lower levels than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in both men and women.</a:t>
            </a:r>
            <a:r>
              <a:rPr lang="en-GB" sz="1200" b="0" i="0" u="none" strike="noStrike" kern="1200" baseline="30000" dirty="0">
                <a:solidFill>
                  <a:schemeClr val="tx1"/>
                </a:solidFill>
                <a:effectLst/>
                <a:latin typeface="+mn-lt"/>
                <a:ea typeface="+mn-ea"/>
                <a:cs typeface="+mn-cs"/>
                <a:hlinkClick r:id="rId4"/>
              </a:rPr>
              <a:t>[3]</a:t>
            </a:r>
            <a:r>
              <a:rPr lang="en-GB" sz="1200" b="0" i="0" u="none" strike="noStrike" kern="1200" dirty="0">
                <a:solidFill>
                  <a:schemeClr val="tx1"/>
                </a:solidFill>
                <a:effectLst/>
                <a:latin typeface="+mn-lt"/>
                <a:ea typeface="+mn-ea"/>
                <a:cs typeface="+mn-cs"/>
              </a:rPr>
              <a:t> While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levels are significantly lower in males compared to females,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nevertheless have important physiological roles in males</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The four major naturally occurring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in women are </a:t>
            </a:r>
            <a:r>
              <a:rPr lang="en-GB" sz="1200" b="0" i="0" u="none" strike="noStrike" kern="1200" dirty="0">
                <a:solidFill>
                  <a:schemeClr val="tx1"/>
                </a:solidFill>
                <a:effectLst/>
                <a:latin typeface="+mn-lt"/>
                <a:ea typeface="+mn-ea"/>
                <a:cs typeface="+mn-cs"/>
                <a:hlinkClick r:id="rId5" tooltip="Estrone"/>
              </a:rPr>
              <a:t>estrone</a:t>
            </a:r>
            <a:r>
              <a:rPr lang="en-GB" sz="1200" b="0" i="0" u="none" strike="noStrike" kern="1200" dirty="0">
                <a:solidFill>
                  <a:schemeClr val="tx1"/>
                </a:solidFill>
                <a:effectLst/>
                <a:latin typeface="+mn-lt"/>
                <a:ea typeface="+mn-ea"/>
                <a:cs typeface="+mn-cs"/>
              </a:rPr>
              <a:t> (E1), </a:t>
            </a:r>
            <a:r>
              <a:rPr lang="en-GB" sz="1200" b="0" i="0" u="none" strike="noStrike" kern="1200" dirty="0">
                <a:solidFill>
                  <a:schemeClr val="tx1"/>
                </a:solidFill>
                <a:effectLst/>
                <a:latin typeface="+mn-lt"/>
                <a:ea typeface="+mn-ea"/>
                <a:cs typeface="+mn-cs"/>
                <a:hlinkClick r:id="rId6" tooltip="Estradiol"/>
              </a:rPr>
              <a:t>estradiol</a:t>
            </a:r>
            <a:r>
              <a:rPr lang="en-GB" sz="1200" b="0" i="0" u="none" strike="noStrike" kern="1200" dirty="0">
                <a:solidFill>
                  <a:schemeClr val="tx1"/>
                </a:solidFill>
                <a:effectLst/>
                <a:latin typeface="+mn-lt"/>
                <a:ea typeface="+mn-ea"/>
                <a:cs typeface="+mn-cs"/>
              </a:rPr>
              <a:t> (E2), </a:t>
            </a:r>
            <a:r>
              <a:rPr lang="en-GB" sz="1200" b="0" i="0" u="none" strike="noStrike" kern="1200" dirty="0">
                <a:solidFill>
                  <a:schemeClr val="tx1"/>
                </a:solidFill>
                <a:effectLst/>
                <a:latin typeface="+mn-lt"/>
                <a:ea typeface="+mn-ea"/>
                <a:cs typeface="+mn-cs"/>
                <a:hlinkClick r:id="rId7" tooltip="Estriol"/>
              </a:rPr>
              <a:t>estriol</a:t>
            </a:r>
            <a:r>
              <a:rPr lang="en-GB" sz="1200" b="0" i="0" u="none" strike="noStrike" kern="1200" dirty="0">
                <a:solidFill>
                  <a:schemeClr val="tx1"/>
                </a:solidFill>
                <a:effectLst/>
                <a:latin typeface="+mn-lt"/>
                <a:ea typeface="+mn-ea"/>
                <a:cs typeface="+mn-cs"/>
              </a:rPr>
              <a:t> (E3), and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 (E4).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predominant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during reproductive years both in terms of absolute serum levels as well as in terms of estrogenic activity. During </a:t>
            </a:r>
            <a:r>
              <a:rPr lang="en-GB" sz="1200" b="0" i="0" u="none" strike="noStrike" kern="1200" dirty="0">
                <a:solidFill>
                  <a:schemeClr val="tx1"/>
                </a:solidFill>
                <a:effectLst/>
                <a:latin typeface="+mn-lt"/>
                <a:ea typeface="+mn-ea"/>
                <a:cs typeface="+mn-cs"/>
                <a:hlinkClick r:id="rId9" tooltip="Menopause"/>
              </a:rPr>
              <a:t>menopause</a:t>
            </a:r>
            <a:r>
              <a:rPr lang="en-GB" sz="1200" b="0" i="0" u="none" strike="noStrike" kern="1200" dirty="0">
                <a:solidFill>
                  <a:schemeClr val="tx1"/>
                </a:solidFill>
                <a:effectLst/>
                <a:latin typeface="+mn-lt"/>
                <a:ea typeface="+mn-ea"/>
                <a:cs typeface="+mn-cs"/>
              </a:rPr>
              <a:t>, estrone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and during pregnancy estriol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terms of serum levels. Given by </a:t>
            </a:r>
            <a:r>
              <a:rPr lang="en-GB" sz="1200" b="0" i="0" u="none" strike="noStrike" kern="1200" dirty="0">
                <a:solidFill>
                  <a:schemeClr val="tx1"/>
                </a:solidFill>
                <a:effectLst/>
                <a:latin typeface="+mn-lt"/>
                <a:ea typeface="+mn-ea"/>
                <a:cs typeface="+mn-cs"/>
                <a:hlinkClick r:id="rId10" tooltip="Subcutaneous injection"/>
              </a:rPr>
              <a:t>subcutaneous injection</a:t>
            </a:r>
            <a:r>
              <a:rPr lang="en-GB" sz="1200" b="0" i="0" u="none" strike="noStrike" kern="1200" dirty="0">
                <a:solidFill>
                  <a:schemeClr val="tx1"/>
                </a:solidFill>
                <a:effectLst/>
                <a:latin typeface="+mn-lt"/>
                <a:ea typeface="+mn-ea"/>
                <a:cs typeface="+mn-cs"/>
              </a:rPr>
              <a:t> in mice,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about 10-fold more potent than estrone and about 100-fold more potent than estriol.</a:t>
            </a:r>
            <a:r>
              <a:rPr lang="en-GB" sz="1200" b="0" i="0" u="none" strike="noStrike" kern="1200" baseline="30000" dirty="0">
                <a:solidFill>
                  <a:schemeClr val="tx1"/>
                </a:solidFill>
                <a:effectLst/>
                <a:latin typeface="+mn-lt"/>
                <a:ea typeface="+mn-ea"/>
                <a:cs typeface="+mn-cs"/>
                <a:hlinkClick r:id="rId11"/>
              </a:rPr>
              <a:t>[9]</a:t>
            </a:r>
            <a:r>
              <a:rPr lang="en-GB" sz="1200" b="0" i="0" u="none" strike="noStrike" kern="1200" dirty="0">
                <a:solidFill>
                  <a:schemeClr val="tx1"/>
                </a:solidFill>
                <a:effectLst/>
                <a:latin typeface="+mn-lt"/>
                <a:ea typeface="+mn-ea"/>
                <a:cs typeface="+mn-cs"/>
              </a:rPr>
              <a:t> Thus,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most important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non-pregnant females who are between the </a:t>
            </a:r>
            <a:r>
              <a:rPr lang="en-GB" sz="1200" b="0" i="0" u="none" strike="noStrike" kern="1200" dirty="0">
                <a:solidFill>
                  <a:schemeClr val="tx1"/>
                </a:solidFill>
                <a:effectLst/>
                <a:latin typeface="+mn-lt"/>
                <a:ea typeface="+mn-ea"/>
                <a:cs typeface="+mn-cs"/>
                <a:hlinkClick r:id="rId12" tooltip="Menarche"/>
              </a:rPr>
              <a:t>menarche</a:t>
            </a:r>
            <a:r>
              <a:rPr lang="en-GB" sz="1200" b="0" i="0" u="none" strike="noStrike" kern="1200" dirty="0">
                <a:solidFill>
                  <a:schemeClr val="tx1"/>
                </a:solidFill>
                <a:effectLst/>
                <a:latin typeface="+mn-lt"/>
                <a:ea typeface="+mn-ea"/>
                <a:cs typeface="+mn-cs"/>
              </a:rPr>
              <a:t> and menopause stages of life. However, during </a:t>
            </a:r>
            <a:r>
              <a:rPr lang="en-GB" sz="1200" b="0" i="0" u="none" strike="noStrike" kern="1200" dirty="0" err="1">
                <a:solidFill>
                  <a:schemeClr val="tx1"/>
                </a:solidFill>
                <a:effectLst/>
                <a:latin typeface="+mn-lt"/>
                <a:ea typeface="+mn-ea"/>
                <a:cs typeface="+mn-cs"/>
                <a:hlinkClick r:id="rId13" tooltip="Pregnancy"/>
              </a:rPr>
              <a:t>pregnancy</a:t>
            </a:r>
            <a:r>
              <a:rPr lang="en-GB" sz="1200" b="0" i="0" u="none" strike="noStrike" kern="1200" dirty="0" err="1">
                <a:solidFill>
                  <a:schemeClr val="tx1"/>
                </a:solidFill>
                <a:effectLst/>
                <a:latin typeface="+mn-lt"/>
                <a:ea typeface="+mn-ea"/>
                <a:cs typeface="+mn-cs"/>
              </a:rPr>
              <a:t>this</a:t>
            </a:r>
            <a:r>
              <a:rPr lang="en-GB" sz="1200" b="0" i="0" u="none" strike="noStrike" kern="1200" dirty="0">
                <a:solidFill>
                  <a:schemeClr val="tx1"/>
                </a:solidFill>
                <a:effectLst/>
                <a:latin typeface="+mn-lt"/>
                <a:ea typeface="+mn-ea"/>
                <a:cs typeface="+mn-cs"/>
              </a:rPr>
              <a:t> role shifts to estriol, and in postmenopausal women estrone becomes the primary form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the body. Another type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called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(E4) is produced only during pregnancy. All of the different forms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are synthesized from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specifically </a:t>
            </a:r>
            <a:r>
              <a:rPr lang="en-GB" sz="1200" b="0" i="0" u="none" strike="noStrike" kern="1200" dirty="0">
                <a:solidFill>
                  <a:schemeClr val="tx1"/>
                </a:solidFill>
                <a:effectLst/>
                <a:latin typeface="+mn-lt"/>
                <a:ea typeface="+mn-ea"/>
                <a:cs typeface="+mn-cs"/>
                <a:hlinkClick r:id="rId14" tooltip="Testosterone"/>
              </a:rPr>
              <a:t>testosterone</a:t>
            </a:r>
            <a:r>
              <a:rPr lang="en-GB" sz="1200" b="0" i="0" u="none" strike="noStrike" kern="1200" dirty="0">
                <a:solidFill>
                  <a:schemeClr val="tx1"/>
                </a:solidFill>
                <a:effectLst/>
                <a:latin typeface="+mn-lt"/>
                <a:ea typeface="+mn-ea"/>
                <a:cs typeface="+mn-cs"/>
              </a:rPr>
              <a:t> and </a:t>
            </a:r>
            <a:r>
              <a:rPr lang="en-GB" sz="1200" b="0" i="0" u="none" strike="noStrike" kern="1200" dirty="0">
                <a:solidFill>
                  <a:schemeClr val="tx1"/>
                </a:solidFill>
                <a:effectLst/>
                <a:latin typeface="+mn-lt"/>
                <a:ea typeface="+mn-ea"/>
                <a:cs typeface="+mn-cs"/>
                <a:hlinkClick r:id="rId15" tooltip="Androstenedione"/>
              </a:rPr>
              <a:t>androstenedione</a:t>
            </a:r>
            <a:r>
              <a:rPr lang="en-GB" sz="1200" b="0" i="0" u="none" strike="noStrike" kern="1200" dirty="0">
                <a:solidFill>
                  <a:schemeClr val="tx1"/>
                </a:solidFill>
                <a:effectLst/>
                <a:latin typeface="+mn-lt"/>
                <a:ea typeface="+mn-ea"/>
                <a:cs typeface="+mn-cs"/>
              </a:rPr>
              <a:t>, by the </a:t>
            </a:r>
            <a:r>
              <a:rPr lang="en-GB" sz="1200" b="0" i="0" u="none" strike="noStrike" kern="1200" dirty="0">
                <a:solidFill>
                  <a:schemeClr val="tx1"/>
                </a:solidFill>
                <a:effectLst/>
                <a:latin typeface="+mn-lt"/>
                <a:ea typeface="+mn-ea"/>
                <a:cs typeface="+mn-cs"/>
                <a:hlinkClick r:id="rId16" tooltip="Enzyme"/>
              </a:rPr>
              <a:t>enzyme</a:t>
            </a:r>
            <a:r>
              <a:rPr lang="en-GB" sz="1200" b="0" i="0" u="none" strike="noStrike"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17" tooltip="Aromatase"/>
              </a:rPr>
              <a:t>aromatase</a:t>
            </a:r>
            <a:r>
              <a:rPr lang="en-GB" sz="1200" b="0" i="0" u="none" strike="noStrike" kern="1200" dirty="0">
                <a:solidFill>
                  <a:schemeClr val="tx1"/>
                </a:solidFill>
                <a:effectLst/>
                <a:latin typeface="+mn-lt"/>
                <a:ea typeface="+mn-ea"/>
                <a:cs typeface="+mn-cs"/>
              </a:rPr>
              <a:t>. Like all </a:t>
            </a:r>
            <a:r>
              <a:rPr lang="en-GB" sz="1200" b="0" i="0" u="none" strike="noStrike" kern="1200" dirty="0">
                <a:solidFill>
                  <a:schemeClr val="tx1"/>
                </a:solidFill>
                <a:effectLst/>
                <a:latin typeface="+mn-lt"/>
                <a:ea typeface="+mn-ea"/>
                <a:cs typeface="+mn-cs"/>
                <a:hlinkClick r:id="rId18" tooltip="Steroid hormone"/>
              </a:rPr>
              <a:t>steroid hormones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readily </a:t>
            </a:r>
            <a:r>
              <a:rPr lang="en-GB" sz="1200" b="0" i="0" u="none" strike="noStrike" kern="1200" dirty="0">
                <a:solidFill>
                  <a:schemeClr val="tx1"/>
                </a:solidFill>
                <a:effectLst/>
                <a:latin typeface="+mn-lt"/>
                <a:ea typeface="+mn-ea"/>
                <a:cs typeface="+mn-cs"/>
                <a:hlinkClick r:id="rId19" tooltip="Diffusion"/>
              </a:rPr>
              <a:t>diffuse</a:t>
            </a:r>
            <a:r>
              <a:rPr lang="en-GB" sz="1200" b="0" i="0" u="none" strike="noStrike" kern="1200" dirty="0">
                <a:solidFill>
                  <a:schemeClr val="tx1"/>
                </a:solidFill>
                <a:effectLst/>
                <a:latin typeface="+mn-lt"/>
                <a:ea typeface="+mn-ea"/>
                <a:cs typeface="+mn-cs"/>
              </a:rPr>
              <a:t> across the </a:t>
            </a:r>
            <a:r>
              <a:rPr lang="en-GB" sz="1200" b="0" i="0" u="none" strike="noStrike" kern="1200" dirty="0">
                <a:solidFill>
                  <a:schemeClr val="tx1"/>
                </a:solidFill>
                <a:effectLst/>
                <a:latin typeface="+mn-lt"/>
                <a:ea typeface="+mn-ea"/>
                <a:cs typeface="+mn-cs"/>
                <a:hlinkClick r:id="rId20" tooltip="Cell membrane"/>
              </a:rPr>
              <a:t>cell membrane</a:t>
            </a:r>
            <a:r>
              <a:rPr lang="en-GB" sz="1200" b="0" i="0" u="none" strike="noStrike" kern="1200" dirty="0">
                <a:solidFill>
                  <a:schemeClr val="tx1"/>
                </a:solidFill>
                <a:effectLst/>
                <a:latin typeface="+mn-lt"/>
                <a:ea typeface="+mn-ea"/>
                <a:cs typeface="+mn-cs"/>
              </a:rPr>
              <a:t>. Once inside the cell, they bind to and activate </a:t>
            </a:r>
            <a:r>
              <a:rPr lang="en-GB" sz="1200" b="0" i="0" u="none" strike="noStrike" kern="1200" dirty="0">
                <a:solidFill>
                  <a:schemeClr val="tx1"/>
                </a:solidFill>
                <a:effectLst/>
                <a:latin typeface="+mn-lt"/>
                <a:ea typeface="+mn-ea"/>
                <a:cs typeface="+mn-cs"/>
                <a:hlinkClick r:id="rId21" tooltip="Estrogen receptor"/>
              </a:rPr>
              <a:t>estrogen receptors</a:t>
            </a:r>
            <a:r>
              <a:rPr lang="en-GB" sz="1200" b="0" i="0" u="none" strike="noStrike" kern="1200" dirty="0">
                <a:solidFill>
                  <a:schemeClr val="tx1"/>
                </a:solidFill>
                <a:effectLst/>
                <a:latin typeface="+mn-lt"/>
                <a:ea typeface="+mn-ea"/>
                <a:cs typeface="+mn-cs"/>
              </a:rPr>
              <a:t> (ERs) which in turn </a:t>
            </a:r>
            <a:r>
              <a:rPr lang="en-GB" sz="1200" b="0" i="0" u="none" strike="noStrike" kern="1200" dirty="0">
                <a:solidFill>
                  <a:schemeClr val="tx1"/>
                </a:solidFill>
                <a:effectLst/>
                <a:latin typeface="+mn-lt"/>
                <a:ea typeface="+mn-ea"/>
                <a:cs typeface="+mn-cs"/>
                <a:hlinkClick r:id="rId22" tooltip="Regulation of gene expression"/>
              </a:rPr>
              <a:t>modulate</a:t>
            </a:r>
            <a:r>
              <a:rPr lang="en-GB" sz="1200" b="0" i="0" u="none" strike="noStrike" kern="1200" dirty="0">
                <a:solidFill>
                  <a:schemeClr val="tx1"/>
                </a:solidFill>
                <a:effectLst/>
                <a:latin typeface="+mn-lt"/>
                <a:ea typeface="+mn-ea"/>
                <a:cs typeface="+mn-cs"/>
              </a:rPr>
              <a:t> the </a:t>
            </a:r>
            <a:r>
              <a:rPr lang="en-GB" sz="1200" b="0" i="0" u="none" strike="noStrike" kern="1200" dirty="0">
                <a:solidFill>
                  <a:schemeClr val="tx1"/>
                </a:solidFill>
                <a:effectLst/>
                <a:latin typeface="+mn-lt"/>
                <a:ea typeface="+mn-ea"/>
                <a:cs typeface="+mn-cs"/>
                <a:hlinkClick r:id="rId23" tooltip="Gene expression"/>
              </a:rPr>
              <a:t>expression</a:t>
            </a:r>
            <a:r>
              <a:rPr lang="en-GB" sz="1200" b="0" i="0" u="none" strike="noStrike" kern="1200" dirty="0">
                <a:solidFill>
                  <a:schemeClr val="tx1"/>
                </a:solidFill>
                <a:effectLst/>
                <a:latin typeface="+mn-lt"/>
                <a:ea typeface="+mn-ea"/>
                <a:cs typeface="+mn-cs"/>
              </a:rPr>
              <a:t> of many </a:t>
            </a:r>
            <a:r>
              <a:rPr lang="en-GB" sz="1200" b="0" i="0" u="none" strike="noStrike" kern="1200" dirty="0">
                <a:solidFill>
                  <a:schemeClr val="tx1"/>
                </a:solidFill>
                <a:effectLst/>
                <a:latin typeface="+mn-lt"/>
                <a:ea typeface="+mn-ea"/>
                <a:cs typeface="+mn-cs"/>
                <a:hlinkClick r:id="rId24" tooltip="Gene"/>
              </a:rPr>
              <a:t>genes</a:t>
            </a:r>
            <a:r>
              <a:rPr lang="en-GB" sz="1200" b="0" i="0" u="none" strike="noStrike"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17</a:t>
            </a:fld>
            <a:endParaRPr lang="en-US"/>
          </a:p>
        </p:txBody>
      </p:sp>
    </p:spTree>
    <p:extLst>
      <p:ext uri="{BB962C8B-B14F-4D97-AF65-F5344CB8AC3E}">
        <p14:creationId xmlns:p14="http://schemas.microsoft.com/office/powerpoint/2010/main" val="37923097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Quantitatively,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circulate at lower levels than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in both men and women.</a:t>
            </a:r>
            <a:r>
              <a:rPr lang="en-GB" sz="1200" b="0" i="0" u="none" strike="noStrike" kern="1200" baseline="30000" dirty="0">
                <a:solidFill>
                  <a:schemeClr val="tx1"/>
                </a:solidFill>
                <a:effectLst/>
                <a:latin typeface="+mn-lt"/>
                <a:ea typeface="+mn-ea"/>
                <a:cs typeface="+mn-cs"/>
                <a:hlinkClick r:id="rId4"/>
              </a:rPr>
              <a:t>[3]</a:t>
            </a:r>
            <a:r>
              <a:rPr lang="en-GB" sz="1200" b="0" i="0" u="none" strike="noStrike" kern="1200" dirty="0">
                <a:solidFill>
                  <a:schemeClr val="tx1"/>
                </a:solidFill>
                <a:effectLst/>
                <a:latin typeface="+mn-lt"/>
                <a:ea typeface="+mn-ea"/>
                <a:cs typeface="+mn-cs"/>
              </a:rPr>
              <a:t> While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levels are significantly lower in males compared to females,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nevertheless have important physiological roles in males</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The four major naturally occurring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in women are </a:t>
            </a:r>
            <a:r>
              <a:rPr lang="en-GB" sz="1200" b="0" i="0" u="none" strike="noStrike" kern="1200" dirty="0">
                <a:solidFill>
                  <a:schemeClr val="tx1"/>
                </a:solidFill>
                <a:effectLst/>
                <a:latin typeface="+mn-lt"/>
                <a:ea typeface="+mn-ea"/>
                <a:cs typeface="+mn-cs"/>
                <a:hlinkClick r:id="rId5" tooltip="Estrone"/>
              </a:rPr>
              <a:t>estrone</a:t>
            </a:r>
            <a:r>
              <a:rPr lang="en-GB" sz="1200" b="0" i="0" u="none" strike="noStrike" kern="1200" dirty="0">
                <a:solidFill>
                  <a:schemeClr val="tx1"/>
                </a:solidFill>
                <a:effectLst/>
                <a:latin typeface="+mn-lt"/>
                <a:ea typeface="+mn-ea"/>
                <a:cs typeface="+mn-cs"/>
              </a:rPr>
              <a:t> (E1), </a:t>
            </a:r>
            <a:r>
              <a:rPr lang="en-GB" sz="1200" b="0" i="0" u="none" strike="noStrike" kern="1200" dirty="0">
                <a:solidFill>
                  <a:schemeClr val="tx1"/>
                </a:solidFill>
                <a:effectLst/>
                <a:latin typeface="+mn-lt"/>
                <a:ea typeface="+mn-ea"/>
                <a:cs typeface="+mn-cs"/>
                <a:hlinkClick r:id="rId6" tooltip="Estradiol"/>
              </a:rPr>
              <a:t>estradiol</a:t>
            </a:r>
            <a:r>
              <a:rPr lang="en-GB" sz="1200" b="0" i="0" u="none" strike="noStrike" kern="1200" dirty="0">
                <a:solidFill>
                  <a:schemeClr val="tx1"/>
                </a:solidFill>
                <a:effectLst/>
                <a:latin typeface="+mn-lt"/>
                <a:ea typeface="+mn-ea"/>
                <a:cs typeface="+mn-cs"/>
              </a:rPr>
              <a:t> (E2), </a:t>
            </a:r>
            <a:r>
              <a:rPr lang="en-GB" sz="1200" b="0" i="0" u="none" strike="noStrike" kern="1200" dirty="0">
                <a:solidFill>
                  <a:schemeClr val="tx1"/>
                </a:solidFill>
                <a:effectLst/>
                <a:latin typeface="+mn-lt"/>
                <a:ea typeface="+mn-ea"/>
                <a:cs typeface="+mn-cs"/>
                <a:hlinkClick r:id="rId7" tooltip="Estriol"/>
              </a:rPr>
              <a:t>estriol</a:t>
            </a:r>
            <a:r>
              <a:rPr lang="en-GB" sz="1200" b="0" i="0" u="none" strike="noStrike" kern="1200" dirty="0">
                <a:solidFill>
                  <a:schemeClr val="tx1"/>
                </a:solidFill>
                <a:effectLst/>
                <a:latin typeface="+mn-lt"/>
                <a:ea typeface="+mn-ea"/>
                <a:cs typeface="+mn-cs"/>
              </a:rPr>
              <a:t> (E3), and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 (E4).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predominant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during reproductive years both in terms of absolute serum levels as well as in terms of estrogenic activity. During </a:t>
            </a:r>
            <a:r>
              <a:rPr lang="en-GB" sz="1200" b="0" i="0" u="none" strike="noStrike" kern="1200" dirty="0">
                <a:solidFill>
                  <a:schemeClr val="tx1"/>
                </a:solidFill>
                <a:effectLst/>
                <a:latin typeface="+mn-lt"/>
                <a:ea typeface="+mn-ea"/>
                <a:cs typeface="+mn-cs"/>
                <a:hlinkClick r:id="rId9" tooltip="Menopause"/>
              </a:rPr>
              <a:t>menopause</a:t>
            </a:r>
            <a:r>
              <a:rPr lang="en-GB" sz="1200" b="0" i="0" u="none" strike="noStrike" kern="1200" dirty="0">
                <a:solidFill>
                  <a:schemeClr val="tx1"/>
                </a:solidFill>
                <a:effectLst/>
                <a:latin typeface="+mn-lt"/>
                <a:ea typeface="+mn-ea"/>
                <a:cs typeface="+mn-cs"/>
              </a:rPr>
              <a:t>, estrone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and during pregnancy estriol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terms of serum levels. Given by </a:t>
            </a:r>
            <a:r>
              <a:rPr lang="en-GB" sz="1200" b="0" i="0" u="none" strike="noStrike" kern="1200" dirty="0">
                <a:solidFill>
                  <a:schemeClr val="tx1"/>
                </a:solidFill>
                <a:effectLst/>
                <a:latin typeface="+mn-lt"/>
                <a:ea typeface="+mn-ea"/>
                <a:cs typeface="+mn-cs"/>
                <a:hlinkClick r:id="rId10" tooltip="Subcutaneous injection"/>
              </a:rPr>
              <a:t>subcutaneous injection</a:t>
            </a:r>
            <a:r>
              <a:rPr lang="en-GB" sz="1200" b="0" i="0" u="none" strike="noStrike" kern="1200" dirty="0">
                <a:solidFill>
                  <a:schemeClr val="tx1"/>
                </a:solidFill>
                <a:effectLst/>
                <a:latin typeface="+mn-lt"/>
                <a:ea typeface="+mn-ea"/>
                <a:cs typeface="+mn-cs"/>
              </a:rPr>
              <a:t> in mice,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about 10-fold more potent than estrone and about 100-fold more potent than estriol.</a:t>
            </a:r>
            <a:r>
              <a:rPr lang="en-GB" sz="1200" b="0" i="0" u="none" strike="noStrike" kern="1200" baseline="30000" dirty="0">
                <a:solidFill>
                  <a:schemeClr val="tx1"/>
                </a:solidFill>
                <a:effectLst/>
                <a:latin typeface="+mn-lt"/>
                <a:ea typeface="+mn-ea"/>
                <a:cs typeface="+mn-cs"/>
                <a:hlinkClick r:id="rId11"/>
              </a:rPr>
              <a:t>[9]</a:t>
            </a:r>
            <a:r>
              <a:rPr lang="en-GB" sz="1200" b="0" i="0" u="none" strike="noStrike" kern="1200" dirty="0">
                <a:solidFill>
                  <a:schemeClr val="tx1"/>
                </a:solidFill>
                <a:effectLst/>
                <a:latin typeface="+mn-lt"/>
                <a:ea typeface="+mn-ea"/>
                <a:cs typeface="+mn-cs"/>
              </a:rPr>
              <a:t> Thus,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most important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non-pregnant females who are between the </a:t>
            </a:r>
            <a:r>
              <a:rPr lang="en-GB" sz="1200" b="0" i="0" u="none" strike="noStrike" kern="1200" dirty="0">
                <a:solidFill>
                  <a:schemeClr val="tx1"/>
                </a:solidFill>
                <a:effectLst/>
                <a:latin typeface="+mn-lt"/>
                <a:ea typeface="+mn-ea"/>
                <a:cs typeface="+mn-cs"/>
                <a:hlinkClick r:id="rId12" tooltip="Menarche"/>
              </a:rPr>
              <a:t>menarche</a:t>
            </a:r>
            <a:r>
              <a:rPr lang="en-GB" sz="1200" b="0" i="0" u="none" strike="noStrike" kern="1200" dirty="0">
                <a:solidFill>
                  <a:schemeClr val="tx1"/>
                </a:solidFill>
                <a:effectLst/>
                <a:latin typeface="+mn-lt"/>
                <a:ea typeface="+mn-ea"/>
                <a:cs typeface="+mn-cs"/>
              </a:rPr>
              <a:t> and menopause stages of life. However, during </a:t>
            </a:r>
            <a:r>
              <a:rPr lang="en-GB" sz="1200" b="0" i="0" u="none" strike="noStrike" kern="1200" dirty="0" err="1">
                <a:solidFill>
                  <a:schemeClr val="tx1"/>
                </a:solidFill>
                <a:effectLst/>
                <a:latin typeface="+mn-lt"/>
                <a:ea typeface="+mn-ea"/>
                <a:cs typeface="+mn-cs"/>
                <a:hlinkClick r:id="rId13" tooltip="Pregnancy"/>
              </a:rPr>
              <a:t>pregnancy</a:t>
            </a:r>
            <a:r>
              <a:rPr lang="en-GB" sz="1200" b="0" i="0" u="none" strike="noStrike" kern="1200" dirty="0" err="1">
                <a:solidFill>
                  <a:schemeClr val="tx1"/>
                </a:solidFill>
                <a:effectLst/>
                <a:latin typeface="+mn-lt"/>
                <a:ea typeface="+mn-ea"/>
                <a:cs typeface="+mn-cs"/>
              </a:rPr>
              <a:t>this</a:t>
            </a:r>
            <a:r>
              <a:rPr lang="en-GB" sz="1200" b="0" i="0" u="none" strike="noStrike" kern="1200" dirty="0">
                <a:solidFill>
                  <a:schemeClr val="tx1"/>
                </a:solidFill>
                <a:effectLst/>
                <a:latin typeface="+mn-lt"/>
                <a:ea typeface="+mn-ea"/>
                <a:cs typeface="+mn-cs"/>
              </a:rPr>
              <a:t> role shifts to estriol, and in postmenopausal women estrone becomes the primary form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the body. Another type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called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(E4) is produced only during pregnancy. All of the different forms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are synthesized from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specifically </a:t>
            </a:r>
            <a:r>
              <a:rPr lang="en-GB" sz="1200" b="0" i="0" u="none" strike="noStrike" kern="1200" dirty="0">
                <a:solidFill>
                  <a:schemeClr val="tx1"/>
                </a:solidFill>
                <a:effectLst/>
                <a:latin typeface="+mn-lt"/>
                <a:ea typeface="+mn-ea"/>
                <a:cs typeface="+mn-cs"/>
                <a:hlinkClick r:id="rId14" tooltip="Testosterone"/>
              </a:rPr>
              <a:t>testosterone</a:t>
            </a:r>
            <a:r>
              <a:rPr lang="en-GB" sz="1200" b="0" i="0" u="none" strike="noStrike" kern="1200" dirty="0">
                <a:solidFill>
                  <a:schemeClr val="tx1"/>
                </a:solidFill>
                <a:effectLst/>
                <a:latin typeface="+mn-lt"/>
                <a:ea typeface="+mn-ea"/>
                <a:cs typeface="+mn-cs"/>
              </a:rPr>
              <a:t> and </a:t>
            </a:r>
            <a:r>
              <a:rPr lang="en-GB" sz="1200" b="0" i="0" u="none" strike="noStrike" kern="1200" dirty="0">
                <a:solidFill>
                  <a:schemeClr val="tx1"/>
                </a:solidFill>
                <a:effectLst/>
                <a:latin typeface="+mn-lt"/>
                <a:ea typeface="+mn-ea"/>
                <a:cs typeface="+mn-cs"/>
                <a:hlinkClick r:id="rId15" tooltip="Androstenedione"/>
              </a:rPr>
              <a:t>androstenedione</a:t>
            </a:r>
            <a:r>
              <a:rPr lang="en-GB" sz="1200" b="0" i="0" u="none" strike="noStrike" kern="1200" dirty="0">
                <a:solidFill>
                  <a:schemeClr val="tx1"/>
                </a:solidFill>
                <a:effectLst/>
                <a:latin typeface="+mn-lt"/>
                <a:ea typeface="+mn-ea"/>
                <a:cs typeface="+mn-cs"/>
              </a:rPr>
              <a:t>, by the </a:t>
            </a:r>
            <a:r>
              <a:rPr lang="en-GB" sz="1200" b="0" i="0" u="none" strike="noStrike" kern="1200" dirty="0">
                <a:solidFill>
                  <a:schemeClr val="tx1"/>
                </a:solidFill>
                <a:effectLst/>
                <a:latin typeface="+mn-lt"/>
                <a:ea typeface="+mn-ea"/>
                <a:cs typeface="+mn-cs"/>
                <a:hlinkClick r:id="rId16" tooltip="Enzyme"/>
              </a:rPr>
              <a:t>enzyme</a:t>
            </a:r>
            <a:r>
              <a:rPr lang="en-GB" sz="1200" b="0" i="0" u="none" strike="noStrike"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17" tooltip="Aromatase"/>
              </a:rPr>
              <a:t>aromatase</a:t>
            </a:r>
            <a:r>
              <a:rPr lang="en-GB" sz="1200" b="0" i="0" u="none" strike="noStrike" kern="1200" dirty="0">
                <a:solidFill>
                  <a:schemeClr val="tx1"/>
                </a:solidFill>
                <a:effectLst/>
                <a:latin typeface="+mn-lt"/>
                <a:ea typeface="+mn-ea"/>
                <a:cs typeface="+mn-cs"/>
              </a:rPr>
              <a:t>. Like all </a:t>
            </a:r>
            <a:r>
              <a:rPr lang="en-GB" sz="1200" b="0" i="0" u="none" strike="noStrike" kern="1200" dirty="0">
                <a:solidFill>
                  <a:schemeClr val="tx1"/>
                </a:solidFill>
                <a:effectLst/>
                <a:latin typeface="+mn-lt"/>
                <a:ea typeface="+mn-ea"/>
                <a:cs typeface="+mn-cs"/>
                <a:hlinkClick r:id="rId18" tooltip="Steroid hormone"/>
              </a:rPr>
              <a:t>steroid hormones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readily </a:t>
            </a:r>
            <a:r>
              <a:rPr lang="en-GB" sz="1200" b="0" i="0" u="none" strike="noStrike" kern="1200" dirty="0">
                <a:solidFill>
                  <a:schemeClr val="tx1"/>
                </a:solidFill>
                <a:effectLst/>
                <a:latin typeface="+mn-lt"/>
                <a:ea typeface="+mn-ea"/>
                <a:cs typeface="+mn-cs"/>
                <a:hlinkClick r:id="rId19" tooltip="Diffusion"/>
              </a:rPr>
              <a:t>diffuse</a:t>
            </a:r>
            <a:r>
              <a:rPr lang="en-GB" sz="1200" b="0" i="0" u="none" strike="noStrike" kern="1200" dirty="0">
                <a:solidFill>
                  <a:schemeClr val="tx1"/>
                </a:solidFill>
                <a:effectLst/>
                <a:latin typeface="+mn-lt"/>
                <a:ea typeface="+mn-ea"/>
                <a:cs typeface="+mn-cs"/>
              </a:rPr>
              <a:t> across the </a:t>
            </a:r>
            <a:r>
              <a:rPr lang="en-GB" sz="1200" b="0" i="0" u="none" strike="noStrike" kern="1200" dirty="0">
                <a:solidFill>
                  <a:schemeClr val="tx1"/>
                </a:solidFill>
                <a:effectLst/>
                <a:latin typeface="+mn-lt"/>
                <a:ea typeface="+mn-ea"/>
                <a:cs typeface="+mn-cs"/>
                <a:hlinkClick r:id="rId20" tooltip="Cell membrane"/>
              </a:rPr>
              <a:t>cell membrane</a:t>
            </a:r>
            <a:r>
              <a:rPr lang="en-GB" sz="1200" b="0" i="0" u="none" strike="noStrike" kern="1200" dirty="0">
                <a:solidFill>
                  <a:schemeClr val="tx1"/>
                </a:solidFill>
                <a:effectLst/>
                <a:latin typeface="+mn-lt"/>
                <a:ea typeface="+mn-ea"/>
                <a:cs typeface="+mn-cs"/>
              </a:rPr>
              <a:t>. Once inside the cell, they bind to and activate </a:t>
            </a:r>
            <a:r>
              <a:rPr lang="en-GB" sz="1200" b="0" i="0" u="none" strike="noStrike" kern="1200" dirty="0">
                <a:solidFill>
                  <a:schemeClr val="tx1"/>
                </a:solidFill>
                <a:effectLst/>
                <a:latin typeface="+mn-lt"/>
                <a:ea typeface="+mn-ea"/>
                <a:cs typeface="+mn-cs"/>
                <a:hlinkClick r:id="rId21" tooltip="Estrogen receptor"/>
              </a:rPr>
              <a:t>estrogen receptors</a:t>
            </a:r>
            <a:r>
              <a:rPr lang="en-GB" sz="1200" b="0" i="0" u="none" strike="noStrike" kern="1200" dirty="0">
                <a:solidFill>
                  <a:schemeClr val="tx1"/>
                </a:solidFill>
                <a:effectLst/>
                <a:latin typeface="+mn-lt"/>
                <a:ea typeface="+mn-ea"/>
                <a:cs typeface="+mn-cs"/>
              </a:rPr>
              <a:t> (ERs) which in turn </a:t>
            </a:r>
            <a:r>
              <a:rPr lang="en-GB" sz="1200" b="0" i="0" u="none" strike="noStrike" kern="1200" dirty="0">
                <a:solidFill>
                  <a:schemeClr val="tx1"/>
                </a:solidFill>
                <a:effectLst/>
                <a:latin typeface="+mn-lt"/>
                <a:ea typeface="+mn-ea"/>
                <a:cs typeface="+mn-cs"/>
                <a:hlinkClick r:id="rId22" tooltip="Regulation of gene expression"/>
              </a:rPr>
              <a:t>modulate</a:t>
            </a:r>
            <a:r>
              <a:rPr lang="en-GB" sz="1200" b="0" i="0" u="none" strike="noStrike" kern="1200" dirty="0">
                <a:solidFill>
                  <a:schemeClr val="tx1"/>
                </a:solidFill>
                <a:effectLst/>
                <a:latin typeface="+mn-lt"/>
                <a:ea typeface="+mn-ea"/>
                <a:cs typeface="+mn-cs"/>
              </a:rPr>
              <a:t> the </a:t>
            </a:r>
            <a:r>
              <a:rPr lang="en-GB" sz="1200" b="0" i="0" u="none" strike="noStrike" kern="1200" dirty="0">
                <a:solidFill>
                  <a:schemeClr val="tx1"/>
                </a:solidFill>
                <a:effectLst/>
                <a:latin typeface="+mn-lt"/>
                <a:ea typeface="+mn-ea"/>
                <a:cs typeface="+mn-cs"/>
                <a:hlinkClick r:id="rId23" tooltip="Gene expression"/>
              </a:rPr>
              <a:t>expression</a:t>
            </a:r>
            <a:r>
              <a:rPr lang="en-GB" sz="1200" b="0" i="0" u="none" strike="noStrike" kern="1200" dirty="0">
                <a:solidFill>
                  <a:schemeClr val="tx1"/>
                </a:solidFill>
                <a:effectLst/>
                <a:latin typeface="+mn-lt"/>
                <a:ea typeface="+mn-ea"/>
                <a:cs typeface="+mn-cs"/>
              </a:rPr>
              <a:t> of many </a:t>
            </a:r>
            <a:r>
              <a:rPr lang="en-GB" sz="1200" b="0" i="0" u="none" strike="noStrike" kern="1200" dirty="0">
                <a:solidFill>
                  <a:schemeClr val="tx1"/>
                </a:solidFill>
                <a:effectLst/>
                <a:latin typeface="+mn-lt"/>
                <a:ea typeface="+mn-ea"/>
                <a:cs typeface="+mn-cs"/>
                <a:hlinkClick r:id="rId24" tooltip="Gene"/>
              </a:rPr>
              <a:t>genes</a:t>
            </a:r>
            <a:r>
              <a:rPr lang="en-GB" sz="1200" b="0" i="0" u="none" strike="noStrike"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18</a:t>
            </a:fld>
            <a:endParaRPr lang="en-US"/>
          </a:p>
        </p:txBody>
      </p:sp>
    </p:spTree>
    <p:extLst>
      <p:ext uri="{BB962C8B-B14F-4D97-AF65-F5344CB8AC3E}">
        <p14:creationId xmlns:p14="http://schemas.microsoft.com/office/powerpoint/2010/main" val="33245344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Quantitatively,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circulate at lower levels than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in both men and women.</a:t>
            </a:r>
            <a:r>
              <a:rPr lang="en-GB" sz="1200" b="0" i="0" u="none" strike="noStrike" kern="1200" baseline="30000" dirty="0">
                <a:solidFill>
                  <a:schemeClr val="tx1"/>
                </a:solidFill>
                <a:effectLst/>
                <a:latin typeface="+mn-lt"/>
                <a:ea typeface="+mn-ea"/>
                <a:cs typeface="+mn-cs"/>
                <a:hlinkClick r:id="rId4"/>
              </a:rPr>
              <a:t>[3]</a:t>
            </a:r>
            <a:r>
              <a:rPr lang="en-GB" sz="1200" b="0" i="0" u="none" strike="noStrike" kern="1200" dirty="0">
                <a:solidFill>
                  <a:schemeClr val="tx1"/>
                </a:solidFill>
                <a:effectLst/>
                <a:latin typeface="+mn-lt"/>
                <a:ea typeface="+mn-ea"/>
                <a:cs typeface="+mn-cs"/>
              </a:rPr>
              <a:t> While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levels are significantly lower in males compared to females,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nevertheless have important physiological roles in males</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The four major naturally occurring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in women are </a:t>
            </a:r>
            <a:r>
              <a:rPr lang="en-GB" sz="1200" b="0" i="0" u="none" strike="noStrike" kern="1200" dirty="0">
                <a:solidFill>
                  <a:schemeClr val="tx1"/>
                </a:solidFill>
                <a:effectLst/>
                <a:latin typeface="+mn-lt"/>
                <a:ea typeface="+mn-ea"/>
                <a:cs typeface="+mn-cs"/>
                <a:hlinkClick r:id="rId5" tooltip="Estrone"/>
              </a:rPr>
              <a:t>estrone</a:t>
            </a:r>
            <a:r>
              <a:rPr lang="en-GB" sz="1200" b="0" i="0" u="none" strike="noStrike" kern="1200" dirty="0">
                <a:solidFill>
                  <a:schemeClr val="tx1"/>
                </a:solidFill>
                <a:effectLst/>
                <a:latin typeface="+mn-lt"/>
                <a:ea typeface="+mn-ea"/>
                <a:cs typeface="+mn-cs"/>
              </a:rPr>
              <a:t> (E1), </a:t>
            </a:r>
            <a:r>
              <a:rPr lang="en-GB" sz="1200" b="0" i="0" u="none" strike="noStrike" kern="1200" dirty="0">
                <a:solidFill>
                  <a:schemeClr val="tx1"/>
                </a:solidFill>
                <a:effectLst/>
                <a:latin typeface="+mn-lt"/>
                <a:ea typeface="+mn-ea"/>
                <a:cs typeface="+mn-cs"/>
                <a:hlinkClick r:id="rId6" tooltip="Estradiol"/>
              </a:rPr>
              <a:t>estradiol</a:t>
            </a:r>
            <a:r>
              <a:rPr lang="en-GB" sz="1200" b="0" i="0" u="none" strike="noStrike" kern="1200" dirty="0">
                <a:solidFill>
                  <a:schemeClr val="tx1"/>
                </a:solidFill>
                <a:effectLst/>
                <a:latin typeface="+mn-lt"/>
                <a:ea typeface="+mn-ea"/>
                <a:cs typeface="+mn-cs"/>
              </a:rPr>
              <a:t> (E2), </a:t>
            </a:r>
            <a:r>
              <a:rPr lang="en-GB" sz="1200" b="0" i="0" u="none" strike="noStrike" kern="1200" dirty="0">
                <a:solidFill>
                  <a:schemeClr val="tx1"/>
                </a:solidFill>
                <a:effectLst/>
                <a:latin typeface="+mn-lt"/>
                <a:ea typeface="+mn-ea"/>
                <a:cs typeface="+mn-cs"/>
                <a:hlinkClick r:id="rId7" tooltip="Estriol"/>
              </a:rPr>
              <a:t>estriol</a:t>
            </a:r>
            <a:r>
              <a:rPr lang="en-GB" sz="1200" b="0" i="0" u="none" strike="noStrike" kern="1200" dirty="0">
                <a:solidFill>
                  <a:schemeClr val="tx1"/>
                </a:solidFill>
                <a:effectLst/>
                <a:latin typeface="+mn-lt"/>
                <a:ea typeface="+mn-ea"/>
                <a:cs typeface="+mn-cs"/>
              </a:rPr>
              <a:t> (E3), and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 (E4).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predominant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during reproductive years both in terms of absolute serum levels as well as in terms of estrogenic activity. During </a:t>
            </a:r>
            <a:r>
              <a:rPr lang="en-GB" sz="1200" b="0" i="0" u="none" strike="noStrike" kern="1200" dirty="0">
                <a:solidFill>
                  <a:schemeClr val="tx1"/>
                </a:solidFill>
                <a:effectLst/>
                <a:latin typeface="+mn-lt"/>
                <a:ea typeface="+mn-ea"/>
                <a:cs typeface="+mn-cs"/>
                <a:hlinkClick r:id="rId9" tooltip="Menopause"/>
              </a:rPr>
              <a:t>menopause</a:t>
            </a:r>
            <a:r>
              <a:rPr lang="en-GB" sz="1200" b="0" i="0" u="none" strike="noStrike" kern="1200" dirty="0">
                <a:solidFill>
                  <a:schemeClr val="tx1"/>
                </a:solidFill>
                <a:effectLst/>
                <a:latin typeface="+mn-lt"/>
                <a:ea typeface="+mn-ea"/>
                <a:cs typeface="+mn-cs"/>
              </a:rPr>
              <a:t>, estrone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and during pregnancy estriol is the predominant circulating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terms of serum levels. Given by </a:t>
            </a:r>
            <a:r>
              <a:rPr lang="en-GB" sz="1200" b="0" i="0" u="none" strike="noStrike" kern="1200" dirty="0">
                <a:solidFill>
                  <a:schemeClr val="tx1"/>
                </a:solidFill>
                <a:effectLst/>
                <a:latin typeface="+mn-lt"/>
                <a:ea typeface="+mn-ea"/>
                <a:cs typeface="+mn-cs"/>
                <a:hlinkClick r:id="rId10" tooltip="Subcutaneous injection"/>
              </a:rPr>
              <a:t>subcutaneous injection</a:t>
            </a:r>
            <a:r>
              <a:rPr lang="en-GB" sz="1200" b="0" i="0" u="none" strike="noStrike" kern="1200" dirty="0">
                <a:solidFill>
                  <a:schemeClr val="tx1"/>
                </a:solidFill>
                <a:effectLst/>
                <a:latin typeface="+mn-lt"/>
                <a:ea typeface="+mn-ea"/>
                <a:cs typeface="+mn-cs"/>
              </a:rPr>
              <a:t> in mice,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about 10-fold more potent than estrone and about 100-fold more potent than estriol.</a:t>
            </a:r>
            <a:r>
              <a:rPr lang="en-GB" sz="1200" b="0" i="0" u="none" strike="noStrike" kern="1200" baseline="30000" dirty="0">
                <a:solidFill>
                  <a:schemeClr val="tx1"/>
                </a:solidFill>
                <a:effectLst/>
                <a:latin typeface="+mn-lt"/>
                <a:ea typeface="+mn-ea"/>
                <a:cs typeface="+mn-cs"/>
                <a:hlinkClick r:id="rId11"/>
              </a:rPr>
              <a:t>[9]</a:t>
            </a:r>
            <a:r>
              <a:rPr lang="en-GB" sz="1200" b="0" i="0" u="none" strike="noStrike" kern="1200" dirty="0">
                <a:solidFill>
                  <a:schemeClr val="tx1"/>
                </a:solidFill>
                <a:effectLst/>
                <a:latin typeface="+mn-lt"/>
                <a:ea typeface="+mn-ea"/>
                <a:cs typeface="+mn-cs"/>
              </a:rPr>
              <a:t> Thus, </a:t>
            </a:r>
            <a:r>
              <a:rPr lang="en-GB" sz="1200" b="0" i="0" u="none" strike="noStrike" kern="1200" dirty="0" err="1">
                <a:solidFill>
                  <a:schemeClr val="tx1"/>
                </a:solidFill>
                <a:effectLst/>
                <a:latin typeface="+mn-lt"/>
                <a:ea typeface="+mn-ea"/>
                <a:cs typeface="+mn-cs"/>
              </a:rPr>
              <a:t>estradiol</a:t>
            </a:r>
            <a:r>
              <a:rPr lang="en-GB" sz="1200" b="0" i="0" u="none" strike="noStrike" kern="1200" dirty="0">
                <a:solidFill>
                  <a:schemeClr val="tx1"/>
                </a:solidFill>
                <a:effectLst/>
                <a:latin typeface="+mn-lt"/>
                <a:ea typeface="+mn-ea"/>
                <a:cs typeface="+mn-cs"/>
              </a:rPr>
              <a:t> is the most important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non-pregnant females who are between the </a:t>
            </a:r>
            <a:r>
              <a:rPr lang="en-GB" sz="1200" b="0" i="0" u="none" strike="noStrike" kern="1200" dirty="0">
                <a:solidFill>
                  <a:schemeClr val="tx1"/>
                </a:solidFill>
                <a:effectLst/>
                <a:latin typeface="+mn-lt"/>
                <a:ea typeface="+mn-ea"/>
                <a:cs typeface="+mn-cs"/>
                <a:hlinkClick r:id="rId12" tooltip="Menarche"/>
              </a:rPr>
              <a:t>menarche</a:t>
            </a:r>
            <a:r>
              <a:rPr lang="en-GB" sz="1200" b="0" i="0" u="none" strike="noStrike" kern="1200" dirty="0">
                <a:solidFill>
                  <a:schemeClr val="tx1"/>
                </a:solidFill>
                <a:effectLst/>
                <a:latin typeface="+mn-lt"/>
                <a:ea typeface="+mn-ea"/>
                <a:cs typeface="+mn-cs"/>
              </a:rPr>
              <a:t> and menopause stages of life. However, during </a:t>
            </a:r>
            <a:r>
              <a:rPr lang="en-GB" sz="1200" b="0" i="0" u="none" strike="noStrike" kern="1200" dirty="0" err="1">
                <a:solidFill>
                  <a:schemeClr val="tx1"/>
                </a:solidFill>
                <a:effectLst/>
                <a:latin typeface="+mn-lt"/>
                <a:ea typeface="+mn-ea"/>
                <a:cs typeface="+mn-cs"/>
                <a:hlinkClick r:id="rId13" tooltip="Pregnancy"/>
              </a:rPr>
              <a:t>pregnancy</a:t>
            </a:r>
            <a:r>
              <a:rPr lang="en-GB" sz="1200" b="0" i="0" u="none" strike="noStrike" kern="1200" dirty="0" err="1">
                <a:solidFill>
                  <a:schemeClr val="tx1"/>
                </a:solidFill>
                <a:effectLst/>
                <a:latin typeface="+mn-lt"/>
                <a:ea typeface="+mn-ea"/>
                <a:cs typeface="+mn-cs"/>
              </a:rPr>
              <a:t>this</a:t>
            </a:r>
            <a:r>
              <a:rPr lang="en-GB" sz="1200" b="0" i="0" u="none" strike="noStrike" kern="1200" dirty="0">
                <a:solidFill>
                  <a:schemeClr val="tx1"/>
                </a:solidFill>
                <a:effectLst/>
                <a:latin typeface="+mn-lt"/>
                <a:ea typeface="+mn-ea"/>
                <a:cs typeface="+mn-cs"/>
              </a:rPr>
              <a:t> role shifts to estriol, and in postmenopausal women estrone becomes the primary form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in the body. Another type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called </a:t>
            </a:r>
            <a:r>
              <a:rPr lang="en-GB" sz="1200" b="0" i="0" u="none" strike="noStrike" kern="1200" dirty="0">
                <a:solidFill>
                  <a:schemeClr val="tx1"/>
                </a:solidFill>
                <a:effectLst/>
                <a:latin typeface="+mn-lt"/>
                <a:ea typeface="+mn-ea"/>
                <a:cs typeface="+mn-cs"/>
                <a:hlinkClick r:id="rId8" tooltip="Estetrol"/>
              </a:rPr>
              <a:t>estetrol</a:t>
            </a:r>
            <a:r>
              <a:rPr lang="en-GB" sz="1200" b="0" i="0" u="none" strike="noStrike" kern="1200" dirty="0">
                <a:solidFill>
                  <a:schemeClr val="tx1"/>
                </a:solidFill>
                <a:effectLst/>
                <a:latin typeface="+mn-lt"/>
                <a:ea typeface="+mn-ea"/>
                <a:cs typeface="+mn-cs"/>
              </a:rPr>
              <a:t>(E4) is produced only during pregnancy. All of the different forms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are synthesized from </a:t>
            </a:r>
            <a:r>
              <a:rPr lang="en-GB" sz="1200" b="0" i="0" u="none" strike="noStrike" kern="1200" dirty="0">
                <a:solidFill>
                  <a:schemeClr val="tx1"/>
                </a:solidFill>
                <a:effectLst/>
                <a:latin typeface="+mn-lt"/>
                <a:ea typeface="+mn-ea"/>
                <a:cs typeface="+mn-cs"/>
                <a:hlinkClick r:id="rId3" tooltip="Androgen"/>
              </a:rPr>
              <a:t>androgens</a:t>
            </a:r>
            <a:r>
              <a:rPr lang="en-GB" sz="1200" b="0" i="0" u="none" strike="noStrike" kern="1200" dirty="0">
                <a:solidFill>
                  <a:schemeClr val="tx1"/>
                </a:solidFill>
                <a:effectLst/>
                <a:latin typeface="+mn-lt"/>
                <a:ea typeface="+mn-ea"/>
                <a:cs typeface="+mn-cs"/>
              </a:rPr>
              <a:t>, specifically </a:t>
            </a:r>
            <a:r>
              <a:rPr lang="en-GB" sz="1200" b="0" i="0" u="none" strike="noStrike" kern="1200" dirty="0">
                <a:solidFill>
                  <a:schemeClr val="tx1"/>
                </a:solidFill>
                <a:effectLst/>
                <a:latin typeface="+mn-lt"/>
                <a:ea typeface="+mn-ea"/>
                <a:cs typeface="+mn-cs"/>
                <a:hlinkClick r:id="rId14" tooltip="Testosterone"/>
              </a:rPr>
              <a:t>testosterone</a:t>
            </a:r>
            <a:r>
              <a:rPr lang="en-GB" sz="1200" b="0" i="0" u="none" strike="noStrike" kern="1200" dirty="0">
                <a:solidFill>
                  <a:schemeClr val="tx1"/>
                </a:solidFill>
                <a:effectLst/>
                <a:latin typeface="+mn-lt"/>
                <a:ea typeface="+mn-ea"/>
                <a:cs typeface="+mn-cs"/>
              </a:rPr>
              <a:t> and </a:t>
            </a:r>
            <a:r>
              <a:rPr lang="en-GB" sz="1200" b="0" i="0" u="none" strike="noStrike" kern="1200" dirty="0">
                <a:solidFill>
                  <a:schemeClr val="tx1"/>
                </a:solidFill>
                <a:effectLst/>
                <a:latin typeface="+mn-lt"/>
                <a:ea typeface="+mn-ea"/>
                <a:cs typeface="+mn-cs"/>
                <a:hlinkClick r:id="rId15" tooltip="Androstenedione"/>
              </a:rPr>
              <a:t>androstenedione</a:t>
            </a:r>
            <a:r>
              <a:rPr lang="en-GB" sz="1200" b="0" i="0" u="none" strike="noStrike" kern="1200" dirty="0">
                <a:solidFill>
                  <a:schemeClr val="tx1"/>
                </a:solidFill>
                <a:effectLst/>
                <a:latin typeface="+mn-lt"/>
                <a:ea typeface="+mn-ea"/>
                <a:cs typeface="+mn-cs"/>
              </a:rPr>
              <a:t>, by the </a:t>
            </a:r>
            <a:r>
              <a:rPr lang="en-GB" sz="1200" b="0" i="0" u="none" strike="noStrike" kern="1200" dirty="0">
                <a:solidFill>
                  <a:schemeClr val="tx1"/>
                </a:solidFill>
                <a:effectLst/>
                <a:latin typeface="+mn-lt"/>
                <a:ea typeface="+mn-ea"/>
                <a:cs typeface="+mn-cs"/>
                <a:hlinkClick r:id="rId16" tooltip="Enzyme"/>
              </a:rPr>
              <a:t>enzyme</a:t>
            </a:r>
            <a:r>
              <a:rPr lang="en-GB" sz="1200" b="0" i="0" u="none" strike="noStrike"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17" tooltip="Aromatase"/>
              </a:rPr>
              <a:t>aromatase</a:t>
            </a:r>
            <a:r>
              <a:rPr lang="en-GB" sz="1200" b="0" i="0" u="none" strike="noStrike" kern="1200" dirty="0">
                <a:solidFill>
                  <a:schemeClr val="tx1"/>
                </a:solidFill>
                <a:effectLst/>
                <a:latin typeface="+mn-lt"/>
                <a:ea typeface="+mn-ea"/>
                <a:cs typeface="+mn-cs"/>
              </a:rPr>
              <a:t>. Like all </a:t>
            </a:r>
            <a:r>
              <a:rPr lang="en-GB" sz="1200" b="0" i="0" u="none" strike="noStrike" kern="1200" dirty="0">
                <a:solidFill>
                  <a:schemeClr val="tx1"/>
                </a:solidFill>
                <a:effectLst/>
                <a:latin typeface="+mn-lt"/>
                <a:ea typeface="+mn-ea"/>
                <a:cs typeface="+mn-cs"/>
                <a:hlinkClick r:id="rId18" tooltip="Steroid hormone"/>
              </a:rPr>
              <a:t>steroid hormones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estrogens</a:t>
            </a:r>
            <a:r>
              <a:rPr lang="en-GB" sz="1200" b="0" i="0" u="none" strike="noStrike" kern="1200" dirty="0">
                <a:solidFill>
                  <a:schemeClr val="tx1"/>
                </a:solidFill>
                <a:effectLst/>
                <a:latin typeface="+mn-lt"/>
                <a:ea typeface="+mn-ea"/>
                <a:cs typeface="+mn-cs"/>
              </a:rPr>
              <a:t> readily </a:t>
            </a:r>
            <a:r>
              <a:rPr lang="en-GB" sz="1200" b="0" i="0" u="none" strike="noStrike" kern="1200" dirty="0">
                <a:solidFill>
                  <a:schemeClr val="tx1"/>
                </a:solidFill>
                <a:effectLst/>
                <a:latin typeface="+mn-lt"/>
                <a:ea typeface="+mn-ea"/>
                <a:cs typeface="+mn-cs"/>
                <a:hlinkClick r:id="rId19" tooltip="Diffusion"/>
              </a:rPr>
              <a:t>diffuse</a:t>
            </a:r>
            <a:r>
              <a:rPr lang="en-GB" sz="1200" b="0" i="0" u="none" strike="noStrike" kern="1200" dirty="0">
                <a:solidFill>
                  <a:schemeClr val="tx1"/>
                </a:solidFill>
                <a:effectLst/>
                <a:latin typeface="+mn-lt"/>
                <a:ea typeface="+mn-ea"/>
                <a:cs typeface="+mn-cs"/>
              </a:rPr>
              <a:t> across the </a:t>
            </a:r>
            <a:r>
              <a:rPr lang="en-GB" sz="1200" b="0" i="0" u="none" strike="noStrike" kern="1200" dirty="0">
                <a:solidFill>
                  <a:schemeClr val="tx1"/>
                </a:solidFill>
                <a:effectLst/>
                <a:latin typeface="+mn-lt"/>
                <a:ea typeface="+mn-ea"/>
                <a:cs typeface="+mn-cs"/>
                <a:hlinkClick r:id="rId20" tooltip="Cell membrane"/>
              </a:rPr>
              <a:t>cell membrane</a:t>
            </a:r>
            <a:r>
              <a:rPr lang="en-GB" sz="1200" b="0" i="0" u="none" strike="noStrike" kern="1200" dirty="0">
                <a:solidFill>
                  <a:schemeClr val="tx1"/>
                </a:solidFill>
                <a:effectLst/>
                <a:latin typeface="+mn-lt"/>
                <a:ea typeface="+mn-ea"/>
                <a:cs typeface="+mn-cs"/>
              </a:rPr>
              <a:t>. Once inside the cell, they bind to and activate </a:t>
            </a:r>
            <a:r>
              <a:rPr lang="en-GB" sz="1200" b="0" i="0" u="none" strike="noStrike" kern="1200" dirty="0">
                <a:solidFill>
                  <a:schemeClr val="tx1"/>
                </a:solidFill>
                <a:effectLst/>
                <a:latin typeface="+mn-lt"/>
                <a:ea typeface="+mn-ea"/>
                <a:cs typeface="+mn-cs"/>
                <a:hlinkClick r:id="rId21" tooltip="Estrogen receptor"/>
              </a:rPr>
              <a:t>estrogen receptors</a:t>
            </a:r>
            <a:r>
              <a:rPr lang="en-GB" sz="1200" b="0" i="0" u="none" strike="noStrike" kern="1200" dirty="0">
                <a:solidFill>
                  <a:schemeClr val="tx1"/>
                </a:solidFill>
                <a:effectLst/>
                <a:latin typeface="+mn-lt"/>
                <a:ea typeface="+mn-ea"/>
                <a:cs typeface="+mn-cs"/>
              </a:rPr>
              <a:t> (ERs) which in turn </a:t>
            </a:r>
            <a:r>
              <a:rPr lang="en-GB" sz="1200" b="0" i="0" u="none" strike="noStrike" kern="1200" dirty="0">
                <a:solidFill>
                  <a:schemeClr val="tx1"/>
                </a:solidFill>
                <a:effectLst/>
                <a:latin typeface="+mn-lt"/>
                <a:ea typeface="+mn-ea"/>
                <a:cs typeface="+mn-cs"/>
                <a:hlinkClick r:id="rId22" tooltip="Regulation of gene expression"/>
              </a:rPr>
              <a:t>modulate</a:t>
            </a:r>
            <a:r>
              <a:rPr lang="en-GB" sz="1200" b="0" i="0" u="none" strike="noStrike" kern="1200" dirty="0">
                <a:solidFill>
                  <a:schemeClr val="tx1"/>
                </a:solidFill>
                <a:effectLst/>
                <a:latin typeface="+mn-lt"/>
                <a:ea typeface="+mn-ea"/>
                <a:cs typeface="+mn-cs"/>
              </a:rPr>
              <a:t> the </a:t>
            </a:r>
            <a:r>
              <a:rPr lang="en-GB" sz="1200" b="0" i="0" u="none" strike="noStrike" kern="1200" dirty="0">
                <a:solidFill>
                  <a:schemeClr val="tx1"/>
                </a:solidFill>
                <a:effectLst/>
                <a:latin typeface="+mn-lt"/>
                <a:ea typeface="+mn-ea"/>
                <a:cs typeface="+mn-cs"/>
                <a:hlinkClick r:id="rId23" tooltip="Gene expression"/>
              </a:rPr>
              <a:t>expression</a:t>
            </a:r>
            <a:r>
              <a:rPr lang="en-GB" sz="1200" b="0" i="0" u="none" strike="noStrike" kern="1200" dirty="0">
                <a:solidFill>
                  <a:schemeClr val="tx1"/>
                </a:solidFill>
                <a:effectLst/>
                <a:latin typeface="+mn-lt"/>
                <a:ea typeface="+mn-ea"/>
                <a:cs typeface="+mn-cs"/>
              </a:rPr>
              <a:t> of many </a:t>
            </a:r>
            <a:r>
              <a:rPr lang="en-GB" sz="1200" b="0" i="0" u="none" strike="noStrike" kern="1200" dirty="0">
                <a:solidFill>
                  <a:schemeClr val="tx1"/>
                </a:solidFill>
                <a:effectLst/>
                <a:latin typeface="+mn-lt"/>
                <a:ea typeface="+mn-ea"/>
                <a:cs typeface="+mn-cs"/>
                <a:hlinkClick r:id="rId24" tooltip="Gene"/>
              </a:rPr>
              <a:t>genes</a:t>
            </a:r>
            <a:r>
              <a:rPr lang="en-GB" sz="1200" b="0" i="0" u="none" strike="noStrike"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19</a:t>
            </a:fld>
            <a:endParaRPr lang="en-US"/>
          </a:p>
        </p:txBody>
      </p:sp>
    </p:spTree>
    <p:extLst>
      <p:ext uri="{BB962C8B-B14F-4D97-AF65-F5344CB8AC3E}">
        <p14:creationId xmlns:p14="http://schemas.microsoft.com/office/powerpoint/2010/main" val="39881128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dirty="0">
                <a:solidFill>
                  <a:schemeClr val="tx1"/>
                </a:solidFill>
                <a:effectLst/>
                <a:latin typeface="+mn-lt"/>
                <a:ea typeface="+mn-ea"/>
                <a:cs typeface="+mn-cs"/>
              </a:rPr>
              <a:t>5-alpha reductase inhibitors</a:t>
            </a:r>
            <a:r>
              <a:rPr lang="en-GB" sz="1200" b="0" i="0" u="none" strike="noStrike" kern="1200" dirty="0">
                <a:solidFill>
                  <a:schemeClr val="tx1"/>
                </a:solidFill>
                <a:effectLst/>
                <a:latin typeface="+mn-lt"/>
                <a:ea typeface="+mn-ea"/>
                <a:cs typeface="+mn-cs"/>
              </a:rPr>
              <a:t> include finasteride and dutasteride. Finasteride blocks 5-alpha reductase type 2 and 3 mediated conversion of testosterone to the potent androgen dihydrotestosterone.[8] Finasteride 1mg daily is FDA-approved for male pattern baldness, while the 5mg dose is approved for management of prostatic hypertrophy.[9] Dutasteride 0.5mg more effectively blocks the type 1 isozyme, which is present in the pilosebaceous unit and therefore may have more dramatic feminizing effects. Since these medications block neither the production nor action of testosterone, their antiandrogen effect is less than that encountered with full blockade</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20</a:t>
            </a:fld>
            <a:endParaRPr lang="en-US"/>
          </a:p>
        </p:txBody>
      </p:sp>
    </p:spTree>
    <p:extLst>
      <p:ext uri="{BB962C8B-B14F-4D97-AF65-F5344CB8AC3E}">
        <p14:creationId xmlns:p14="http://schemas.microsoft.com/office/powerpoint/2010/main" val="4269055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Permanent : breast growth</a:t>
            </a:r>
          </a:p>
          <a:p>
            <a:endParaRPr lang="en-US" dirty="0"/>
          </a:p>
          <a:p>
            <a:r>
              <a:rPr lang="en-US" dirty="0"/>
              <a:t>No impact : facial hair, voice</a:t>
            </a:r>
          </a:p>
        </p:txBody>
      </p:sp>
      <p:sp>
        <p:nvSpPr>
          <p:cNvPr id="4" name="Slide Number Placeholder 3"/>
          <p:cNvSpPr>
            <a:spLocks noGrp="1"/>
          </p:cNvSpPr>
          <p:nvPr>
            <p:ph type="sldNum" sz="quarter" idx="5"/>
          </p:nvPr>
        </p:nvSpPr>
        <p:spPr/>
        <p:txBody>
          <a:bodyPr/>
          <a:lstStyle/>
          <a:p>
            <a:fld id="{B0B818CC-8D6A-3040-AE81-075DAF96571A}" type="slidenum">
              <a:rPr lang="en-US" smtClean="0"/>
              <a:t>21</a:t>
            </a:fld>
            <a:endParaRPr lang="en-US"/>
          </a:p>
        </p:txBody>
      </p:sp>
    </p:spTree>
    <p:extLst>
      <p:ext uri="{BB962C8B-B14F-4D97-AF65-F5344CB8AC3E}">
        <p14:creationId xmlns:p14="http://schemas.microsoft.com/office/powerpoint/2010/main" val="2671696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2</a:t>
            </a:fld>
            <a:endParaRPr lang="en-US"/>
          </a:p>
        </p:txBody>
      </p:sp>
    </p:spTree>
    <p:extLst>
      <p:ext uri="{BB962C8B-B14F-4D97-AF65-F5344CB8AC3E}">
        <p14:creationId xmlns:p14="http://schemas.microsoft.com/office/powerpoint/2010/main" val="1437611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1"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FOR ANTI-ANDROEGN ALONE: </a:t>
            </a:r>
          </a:p>
          <a:p>
            <a:r>
              <a:rPr lang="en-GB" sz="1200" b="0" i="0" u="none" strike="noStrike" kern="1200" dirty="0">
                <a:solidFill>
                  <a:schemeClr val="tx1"/>
                </a:solidFill>
                <a:effectLst/>
                <a:latin typeface="+mn-lt"/>
                <a:ea typeface="+mn-ea"/>
                <a:cs typeface="+mn-cs"/>
              </a:rPr>
              <a:t>In the absence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replacement, some patients may have unpleasant symptoms of hot flashes and low mood or energy. Long term full androgen blockade without hormone replacement in men who have undergone treatment for prostate cancer results in bone loss, and this effect would also be expected to occur in transgender individuals.</a:t>
            </a:r>
          </a:p>
          <a:p>
            <a:r>
              <a:rPr lang="en-GB" sz="1200" b="1" i="0" u="none" strike="noStrike" kern="1200" dirty="0">
                <a:solidFill>
                  <a:schemeClr val="tx1"/>
                </a:solidFill>
                <a:effectLst/>
                <a:latin typeface="+mn-lt"/>
                <a:ea typeface="+mn-ea"/>
                <a:cs typeface="+mn-cs"/>
              </a:rPr>
              <a:t>monitoring hormone levels to ensure suppressed gonadotropins (luteinizing hormone [LH] and follicle stimulating hormone [FSH]) levels may serve as a surrogate marker to indicate adequate sex hormone levels for maintaining bone density in such patients</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22</a:t>
            </a:fld>
            <a:endParaRPr lang="en-US"/>
          </a:p>
        </p:txBody>
      </p:sp>
    </p:spTree>
    <p:extLst>
      <p:ext uri="{BB962C8B-B14F-4D97-AF65-F5344CB8AC3E}">
        <p14:creationId xmlns:p14="http://schemas.microsoft.com/office/powerpoint/2010/main" val="1282213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23</a:t>
            </a:fld>
            <a:endParaRPr lang="en-US"/>
          </a:p>
        </p:txBody>
      </p:sp>
    </p:spTree>
    <p:extLst>
      <p:ext uri="{BB962C8B-B14F-4D97-AF65-F5344CB8AC3E}">
        <p14:creationId xmlns:p14="http://schemas.microsoft.com/office/powerpoint/2010/main" val="1546734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1"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FOR ANTI-ANDROEGN ALONE: </a:t>
            </a:r>
          </a:p>
          <a:p>
            <a:r>
              <a:rPr lang="en-GB" sz="1200" b="0" i="0" u="none" strike="noStrike" kern="1200" dirty="0">
                <a:solidFill>
                  <a:schemeClr val="tx1"/>
                </a:solidFill>
                <a:effectLst/>
                <a:latin typeface="+mn-lt"/>
                <a:ea typeface="+mn-ea"/>
                <a:cs typeface="+mn-cs"/>
              </a:rPr>
              <a:t>In the absence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replacement, some patients may have unpleasant symptoms of hot flashes and low mood or energy. Long term full androgen blockade without hormone replacement in men who have undergone treatment for prostate cancer results in bone loss, and this effect would also be expected to occur in transgender individuals.</a:t>
            </a:r>
          </a:p>
          <a:p>
            <a:r>
              <a:rPr lang="en-GB" sz="1200" b="1" i="0" u="none" strike="noStrike" kern="1200" dirty="0">
                <a:solidFill>
                  <a:schemeClr val="tx1"/>
                </a:solidFill>
                <a:effectLst/>
                <a:latin typeface="+mn-lt"/>
                <a:ea typeface="+mn-ea"/>
                <a:cs typeface="+mn-cs"/>
              </a:rPr>
              <a:t>monitoring hormone levels to ensure suppressed gonadotropins (luteinizing hormone [LH] and follicle stimulating hormone [FSH]) levels may serve as a surrogate marker to indicate adequate sex hormone levels for maintaining bone density in such patients</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24</a:t>
            </a:fld>
            <a:endParaRPr lang="en-US"/>
          </a:p>
        </p:txBody>
      </p:sp>
    </p:spTree>
    <p:extLst>
      <p:ext uri="{BB962C8B-B14F-4D97-AF65-F5344CB8AC3E}">
        <p14:creationId xmlns:p14="http://schemas.microsoft.com/office/powerpoint/2010/main" val="1621840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25</a:t>
            </a:fld>
            <a:endParaRPr lang="en-US"/>
          </a:p>
        </p:txBody>
      </p:sp>
    </p:spTree>
    <p:extLst>
      <p:ext uri="{BB962C8B-B14F-4D97-AF65-F5344CB8AC3E}">
        <p14:creationId xmlns:p14="http://schemas.microsoft.com/office/powerpoint/2010/main" val="16895962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26</a:t>
            </a:fld>
            <a:endParaRPr lang="en-US"/>
          </a:p>
        </p:txBody>
      </p:sp>
    </p:spTree>
    <p:extLst>
      <p:ext uri="{BB962C8B-B14F-4D97-AF65-F5344CB8AC3E}">
        <p14:creationId xmlns:p14="http://schemas.microsoft.com/office/powerpoint/2010/main" val="375250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27</a:t>
            </a:fld>
            <a:endParaRPr lang="en-US"/>
          </a:p>
        </p:txBody>
      </p:sp>
    </p:spTree>
    <p:extLst>
      <p:ext uri="{BB962C8B-B14F-4D97-AF65-F5344CB8AC3E}">
        <p14:creationId xmlns:p14="http://schemas.microsoft.com/office/powerpoint/2010/main" val="7186546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29</a:t>
            </a:fld>
            <a:endParaRPr lang="en-US"/>
          </a:p>
        </p:txBody>
      </p:sp>
    </p:spTree>
    <p:extLst>
      <p:ext uri="{BB962C8B-B14F-4D97-AF65-F5344CB8AC3E}">
        <p14:creationId xmlns:p14="http://schemas.microsoft.com/office/powerpoint/2010/main" val="1616718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Hx **IN THE CONTEXT OF THEIR PRESENTING COMPLAINT ONLY***</a:t>
            </a:r>
          </a:p>
          <a:p>
            <a:r>
              <a:rPr lang="en-US" dirty="0"/>
              <a:t>PMH – any surgeries?</a:t>
            </a:r>
          </a:p>
          <a:p>
            <a:r>
              <a:rPr lang="en-US" dirty="0"/>
              <a:t>DH – will offer up HRT</a:t>
            </a:r>
          </a:p>
          <a:p>
            <a:r>
              <a:rPr lang="en-US" dirty="0"/>
              <a:t>ALWAYS: Be able to back up why you are asking a particular question </a:t>
            </a:r>
          </a:p>
          <a:p>
            <a:endParaRPr lang="en-US" dirty="0"/>
          </a:p>
          <a:p>
            <a:r>
              <a:rPr lang="en-US" dirty="0"/>
              <a:t>**WHY ASKING ABOUT MEDS PRESCRIBED OR OTHERWISE?”</a:t>
            </a:r>
          </a:p>
          <a:p>
            <a:endParaRPr lang="en-US" dirty="0"/>
          </a:p>
          <a:p>
            <a:r>
              <a:rPr lang="en-US" dirty="0"/>
              <a:t>**WHAT IS TRANS BROKEN ARM?**</a:t>
            </a:r>
          </a:p>
          <a:p>
            <a:r>
              <a:rPr lang="en-US" dirty="0"/>
              <a:t>The phenomenon when healthcare providers assume that all medical issues are a result of a person being trans</a:t>
            </a:r>
          </a:p>
          <a:p>
            <a:r>
              <a:rPr lang="en-US" dirty="0"/>
              <a:t>Payton 2015</a:t>
            </a:r>
          </a:p>
          <a:p>
            <a:endParaRPr lang="en-US" dirty="0"/>
          </a:p>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30</a:t>
            </a:fld>
            <a:endParaRPr lang="en-US"/>
          </a:p>
        </p:txBody>
      </p:sp>
    </p:spTree>
    <p:extLst>
      <p:ext uri="{BB962C8B-B14F-4D97-AF65-F5344CB8AC3E}">
        <p14:creationId xmlns:p14="http://schemas.microsoft.com/office/powerpoint/2010/main" val="37644421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Hx **IN THE CONTEXT OF THEIR PRESENTING COMPLAINT ONLY***</a:t>
            </a:r>
          </a:p>
          <a:p>
            <a:r>
              <a:rPr lang="en-US" dirty="0"/>
              <a:t>PMH – any surgeries?</a:t>
            </a:r>
          </a:p>
          <a:p>
            <a:r>
              <a:rPr lang="en-US" dirty="0"/>
              <a:t>DH – will offer up HRT</a:t>
            </a:r>
          </a:p>
          <a:p>
            <a:r>
              <a:rPr lang="en-US" dirty="0"/>
              <a:t>ALWAYS: Be able to back up why you are asking a particular question </a:t>
            </a:r>
          </a:p>
          <a:p>
            <a:endParaRPr lang="en-US" dirty="0"/>
          </a:p>
          <a:p>
            <a:r>
              <a:rPr lang="en-US" dirty="0"/>
              <a:t>**WHY ASKING ABOUT MEDS PRESCRIBED OR OTHERWISE?”</a:t>
            </a:r>
          </a:p>
          <a:p>
            <a:endParaRPr lang="en-US" dirty="0"/>
          </a:p>
          <a:p>
            <a:r>
              <a:rPr lang="en-US" dirty="0"/>
              <a:t>**WHAT IS TRANS BROKEN ARM?**</a:t>
            </a:r>
          </a:p>
          <a:p>
            <a:r>
              <a:rPr lang="en-US" dirty="0"/>
              <a:t>The phenomenon when healthcare providers assume that all medical issues are a result of a person being trans</a:t>
            </a:r>
          </a:p>
          <a:p>
            <a:r>
              <a:rPr lang="en-US" dirty="0"/>
              <a:t>Payton 2015</a:t>
            </a:r>
          </a:p>
          <a:p>
            <a:endParaRPr lang="en-US" dirty="0"/>
          </a:p>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31</a:t>
            </a:fld>
            <a:endParaRPr lang="en-US"/>
          </a:p>
        </p:txBody>
      </p:sp>
    </p:spTree>
    <p:extLst>
      <p:ext uri="{BB962C8B-B14F-4D97-AF65-F5344CB8AC3E}">
        <p14:creationId xmlns:p14="http://schemas.microsoft.com/office/powerpoint/2010/main" val="26800774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Hx **IN THE CONTEXT OF THEIR PRESENTING COMPLAINT ONLY***</a:t>
            </a:r>
          </a:p>
          <a:p>
            <a:r>
              <a:rPr lang="en-US" dirty="0"/>
              <a:t>PMH – any surgeries?</a:t>
            </a:r>
          </a:p>
          <a:p>
            <a:r>
              <a:rPr lang="en-US" dirty="0"/>
              <a:t>DH – will offer up HRT</a:t>
            </a:r>
          </a:p>
          <a:p>
            <a:r>
              <a:rPr lang="en-US" dirty="0"/>
              <a:t>ALWAYS: Be able to back up why you are asking a particular question </a:t>
            </a:r>
          </a:p>
          <a:p>
            <a:endParaRPr lang="en-US" dirty="0"/>
          </a:p>
          <a:p>
            <a:r>
              <a:rPr lang="en-US" dirty="0"/>
              <a:t>**WHY ASKING ABOUT MEDS PRESCRIBED OR OTHERWISE?”</a:t>
            </a:r>
          </a:p>
          <a:p>
            <a:endParaRPr lang="en-US" dirty="0"/>
          </a:p>
          <a:p>
            <a:r>
              <a:rPr lang="en-US" dirty="0"/>
              <a:t>**WHAT IS TRANS BROKEN ARM?**</a:t>
            </a:r>
          </a:p>
          <a:p>
            <a:r>
              <a:rPr lang="en-US" dirty="0"/>
              <a:t>The phenomenon when healthcare providers assume that all medical issues are a result of a person being trans</a:t>
            </a:r>
          </a:p>
          <a:p>
            <a:r>
              <a:rPr lang="en-US" dirty="0"/>
              <a:t>Payton 2015</a:t>
            </a:r>
          </a:p>
          <a:p>
            <a:endParaRPr lang="en-US" dirty="0"/>
          </a:p>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32</a:t>
            </a:fld>
            <a:endParaRPr lang="en-US"/>
          </a:p>
        </p:txBody>
      </p:sp>
    </p:spTree>
    <p:extLst>
      <p:ext uri="{BB962C8B-B14F-4D97-AF65-F5344CB8AC3E}">
        <p14:creationId xmlns:p14="http://schemas.microsoft.com/office/powerpoint/2010/main" val="275722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3</a:t>
            </a:fld>
            <a:endParaRPr lang="en-US"/>
          </a:p>
        </p:txBody>
      </p:sp>
    </p:spTree>
    <p:extLst>
      <p:ext uri="{BB962C8B-B14F-4D97-AF65-F5344CB8AC3E}">
        <p14:creationId xmlns:p14="http://schemas.microsoft.com/office/powerpoint/2010/main" val="29292503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1"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FOR ANTI-ANDROEGN ALONE: </a:t>
            </a:r>
          </a:p>
          <a:p>
            <a:r>
              <a:rPr lang="en-GB" sz="1200" b="0" i="0" u="none" strike="noStrike" kern="1200" dirty="0">
                <a:solidFill>
                  <a:schemeClr val="tx1"/>
                </a:solidFill>
                <a:effectLst/>
                <a:latin typeface="+mn-lt"/>
                <a:ea typeface="+mn-ea"/>
                <a:cs typeface="+mn-cs"/>
              </a:rPr>
              <a:t>In the absence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replacement, some patients may have unpleasant symptoms of hot flashes and low mood or energy. Long term full androgen blockade without hormone replacement in men who have undergone treatment for prostate cancer results in bone loss, and this effect would also be expected to occur in transgender individuals.</a:t>
            </a:r>
          </a:p>
          <a:p>
            <a:r>
              <a:rPr lang="en-GB" sz="1200" b="1" i="0" u="none" strike="noStrike" kern="1200" dirty="0">
                <a:solidFill>
                  <a:schemeClr val="tx1"/>
                </a:solidFill>
                <a:effectLst/>
                <a:latin typeface="+mn-lt"/>
                <a:ea typeface="+mn-ea"/>
                <a:cs typeface="+mn-cs"/>
              </a:rPr>
              <a:t>monitoring hormone levels to ensure suppressed gonadotropins (luteinizing hormone [LH] and follicle stimulating hormone [FSH]) levels may serve as a surrogate marker to indicate adequate sex hormone levels for maintaining bone density in such patients</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33</a:t>
            </a:fld>
            <a:endParaRPr lang="en-US"/>
          </a:p>
        </p:txBody>
      </p:sp>
    </p:spTree>
    <p:extLst>
      <p:ext uri="{BB962C8B-B14F-4D97-AF65-F5344CB8AC3E}">
        <p14:creationId xmlns:p14="http://schemas.microsoft.com/office/powerpoint/2010/main" val="8853000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Establish if any lower surgeries. If so what, and when</a:t>
            </a:r>
          </a:p>
          <a:p>
            <a:endParaRPr lang="en-US" dirty="0"/>
          </a:p>
          <a:p>
            <a:r>
              <a:rPr lang="en-US" dirty="0"/>
              <a:t>What type of sex do they have and with what?</a:t>
            </a:r>
          </a:p>
          <a:p>
            <a:endParaRPr lang="en-US" dirty="0"/>
          </a:p>
          <a:p>
            <a:r>
              <a:rPr lang="en-GB" sz="1200" b="0" i="0" u="none" strike="noStrike" kern="1200" dirty="0">
                <a:solidFill>
                  <a:schemeClr val="tx1"/>
                </a:solidFill>
                <a:effectLst/>
                <a:latin typeface="+mn-lt"/>
                <a:ea typeface="+mn-ea"/>
                <a:cs typeface="+mn-cs"/>
              </a:rPr>
              <a:t>When consulting a trans patient symptomatic of STI, it is important to determine what their genital arrangement is, and the kind of sex they have. Take time to explain that the presence or absence of genital surgeries will direct which tests are deployed.</a:t>
            </a:r>
          </a:p>
          <a:p>
            <a:br>
              <a:rPr lang="en-GB" sz="1200" b="0" i="0" u="none" strike="noStrike" kern="1200" dirty="0">
                <a:solidFill>
                  <a:schemeClr val="tx1"/>
                </a:solidFill>
                <a:effectLst/>
                <a:latin typeface="+mn-lt"/>
                <a:ea typeface="+mn-ea"/>
                <a:cs typeface="+mn-cs"/>
              </a:rPr>
            </a:br>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The vast majority of </a:t>
            </a:r>
            <a:r>
              <a:rPr lang="en-GB" sz="1200" b="1" i="0" u="none" strike="noStrike" kern="1200" dirty="0">
                <a:solidFill>
                  <a:schemeClr val="tx1"/>
                </a:solidFill>
                <a:effectLst/>
                <a:latin typeface="+mn-lt"/>
                <a:ea typeface="+mn-ea"/>
                <a:cs typeface="+mn-cs"/>
              </a:rPr>
              <a:t>trans women</a:t>
            </a:r>
            <a:r>
              <a:rPr lang="en-GB" sz="1200" b="0" i="0" u="none" strike="noStrike" kern="1200" dirty="0">
                <a:solidFill>
                  <a:schemeClr val="tx1"/>
                </a:solidFill>
                <a:effectLst/>
                <a:latin typeface="+mn-lt"/>
                <a:ea typeface="+mn-ea"/>
                <a:cs typeface="+mn-cs"/>
              </a:rPr>
              <a:t> who have had vaginoplasty will have undergone penile inversion and therefore have a skin-lined vagina; however, those who have had </a:t>
            </a:r>
            <a:r>
              <a:rPr lang="en-GB" sz="1200" b="0" i="0" u="none" strike="noStrike" kern="1200" dirty="0" err="1">
                <a:solidFill>
                  <a:schemeClr val="tx1"/>
                </a:solidFill>
                <a:effectLst/>
                <a:latin typeface="+mn-lt"/>
                <a:ea typeface="+mn-ea"/>
                <a:cs typeface="+mn-cs"/>
              </a:rPr>
              <a:t>colovaginoplasty</a:t>
            </a:r>
            <a:r>
              <a:rPr lang="en-GB" sz="1200" b="0" i="0" u="none" strike="noStrike" kern="1200" dirty="0">
                <a:solidFill>
                  <a:schemeClr val="tx1"/>
                </a:solidFill>
                <a:effectLst/>
                <a:latin typeface="+mn-lt"/>
                <a:ea typeface="+mn-ea"/>
                <a:cs typeface="+mn-cs"/>
              </a:rPr>
              <a:t> will have a mucosal lining that is more vulnerable to STI </a:t>
            </a:r>
            <a:r>
              <a:rPr lang="en-GB" sz="1200" b="0" i="0" u="none" strike="noStrike" kern="1200" dirty="0" err="1">
                <a:solidFill>
                  <a:schemeClr val="tx1"/>
                </a:solidFill>
                <a:effectLst/>
                <a:latin typeface="+mn-lt"/>
                <a:ea typeface="+mn-ea"/>
                <a:cs typeface="+mn-cs"/>
              </a:rPr>
              <a:t>aquisition</a:t>
            </a:r>
            <a:r>
              <a:rPr lang="en-GB" sz="1200" b="0" i="0" u="none" strike="noStrike" kern="1200" dirty="0">
                <a:solidFill>
                  <a:schemeClr val="tx1"/>
                </a:solidFill>
                <a:effectLst/>
                <a:latin typeface="+mn-lt"/>
                <a:ea typeface="+mn-ea"/>
                <a:cs typeface="+mn-cs"/>
              </a:rPr>
              <a:t>. Particularly for the former group, it is important to offer urine as well as vulvovaginal sampling when testing for Chlamydia and Gonorrhoea. Women must dilate regularly to prevent collapse and stenosis of their vagina. In the event this occurs, she may present with discomfort and a smelly discharge that on testing does not reveal the organisms one might expect. </a:t>
            </a:r>
          </a:p>
          <a:p>
            <a:br>
              <a:rPr lang="en-GB" sz="1200" b="0" i="0" u="none" strike="noStrike" kern="1200" dirty="0">
                <a:solidFill>
                  <a:schemeClr val="tx1"/>
                </a:solidFill>
                <a:effectLst/>
                <a:latin typeface="+mn-lt"/>
                <a:ea typeface="+mn-ea"/>
                <a:cs typeface="+mn-cs"/>
              </a:rPr>
            </a:br>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In the same vein, </a:t>
            </a:r>
            <a:r>
              <a:rPr lang="en-GB" sz="1200" b="1" i="0" u="none" strike="noStrike" kern="1200" dirty="0">
                <a:solidFill>
                  <a:schemeClr val="tx1"/>
                </a:solidFill>
                <a:effectLst/>
                <a:latin typeface="+mn-lt"/>
                <a:ea typeface="+mn-ea"/>
                <a:cs typeface="+mn-cs"/>
              </a:rPr>
              <a:t>trans men</a:t>
            </a:r>
            <a:r>
              <a:rPr lang="en-GB" sz="1200" b="0" i="0" u="none" strike="noStrike" kern="1200" dirty="0">
                <a:solidFill>
                  <a:schemeClr val="tx1"/>
                </a:solidFill>
                <a:effectLst/>
                <a:latin typeface="+mn-lt"/>
                <a:ea typeface="+mn-ea"/>
                <a:cs typeface="+mn-cs"/>
              </a:rPr>
              <a:t> who have undergone phalloplasty and opt for a penile urethra will have had this fashioned from skin. Most but not all opt for closure of the vagina, so it's important to ask in order that a </a:t>
            </a:r>
            <a:r>
              <a:rPr lang="en-GB" sz="1200" b="0" i="0" u="none" strike="noStrike" kern="1200" dirty="0" err="1">
                <a:solidFill>
                  <a:schemeClr val="tx1"/>
                </a:solidFill>
                <a:effectLst/>
                <a:latin typeface="+mn-lt"/>
                <a:ea typeface="+mn-ea"/>
                <a:cs typeface="+mn-cs"/>
              </a:rPr>
              <a:t>vulvo</a:t>
            </a:r>
            <a:r>
              <a:rPr lang="en-GB" sz="1200" b="0" i="0" u="none" strike="noStrike" kern="1200" dirty="0">
                <a:solidFill>
                  <a:schemeClr val="tx1"/>
                </a:solidFill>
                <a:effectLst/>
                <a:latin typeface="+mn-lt"/>
                <a:ea typeface="+mn-ea"/>
                <a:cs typeface="+mn-cs"/>
              </a:rPr>
              <a:t>-vaginal swab or urine sample can be obtained as appropriate. </a:t>
            </a:r>
            <a:br>
              <a:rPr lang="en-GB" sz="1200" b="0" i="0" u="none" strike="noStrike" kern="1200" dirty="0">
                <a:solidFill>
                  <a:schemeClr val="tx1"/>
                </a:solidFill>
                <a:effectLst/>
                <a:latin typeface="+mn-lt"/>
                <a:ea typeface="+mn-ea"/>
                <a:cs typeface="+mn-cs"/>
              </a:rPr>
            </a:br>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In summary, perform a NAAT urine test on everyone. Take a </a:t>
            </a:r>
            <a:r>
              <a:rPr lang="en-GB" sz="1200" b="0" i="0" u="none" strike="noStrike" kern="1200" dirty="0" err="1">
                <a:solidFill>
                  <a:schemeClr val="tx1"/>
                </a:solidFill>
                <a:effectLst/>
                <a:latin typeface="+mn-lt"/>
                <a:ea typeface="+mn-ea"/>
                <a:cs typeface="+mn-cs"/>
              </a:rPr>
              <a:t>vulvo</a:t>
            </a:r>
            <a:r>
              <a:rPr lang="en-GB" sz="1200" b="0" i="0" u="none" strike="noStrike" kern="1200" dirty="0">
                <a:solidFill>
                  <a:schemeClr val="tx1"/>
                </a:solidFill>
                <a:effectLst/>
                <a:latin typeface="+mn-lt"/>
                <a:ea typeface="+mn-ea"/>
                <a:cs typeface="+mn-cs"/>
              </a:rPr>
              <a:t>-vaginal swab if the patient has a vagina and is having vaginal sex, and don't forget oral/rectal swabs if relevant. Offer HIV, </a:t>
            </a:r>
            <a:r>
              <a:rPr lang="en-GB" sz="1200" b="0" i="0" u="none" strike="noStrike" kern="1200" dirty="0" err="1">
                <a:solidFill>
                  <a:schemeClr val="tx1"/>
                </a:solidFill>
                <a:effectLst/>
                <a:latin typeface="+mn-lt"/>
                <a:ea typeface="+mn-ea"/>
                <a:cs typeface="+mn-cs"/>
              </a:rPr>
              <a:t>Syphillis</a:t>
            </a:r>
            <a:r>
              <a:rPr lang="en-GB" sz="1200" b="0" i="0" u="none" strike="noStrike" kern="1200" dirty="0">
                <a:solidFill>
                  <a:schemeClr val="tx1"/>
                </a:solidFill>
                <a:effectLst/>
                <a:latin typeface="+mn-lt"/>
                <a:ea typeface="+mn-ea"/>
                <a:cs typeface="+mn-cs"/>
              </a:rPr>
              <a:t> and Hepatitis blood testing, and consider eligibility for </a:t>
            </a:r>
            <a:r>
              <a:rPr lang="en-GB" sz="1200" b="0" i="0" u="sng" strike="noStrike" kern="1200" dirty="0">
                <a:solidFill>
                  <a:schemeClr val="tx1"/>
                </a:solidFill>
                <a:effectLst/>
                <a:latin typeface="+mn-lt"/>
                <a:ea typeface="+mn-ea"/>
                <a:cs typeface="+mn-cs"/>
                <a:hlinkClick r:id="rId3"/>
              </a:rPr>
              <a:t>PreP</a:t>
            </a:r>
            <a:r>
              <a:rPr lang="en-GB" sz="1200" b="0" i="0" u="none" strike="noStrike" kern="1200" dirty="0">
                <a:solidFill>
                  <a:schemeClr val="tx1"/>
                </a:solidFill>
                <a:effectLst/>
                <a:latin typeface="+mn-lt"/>
                <a:ea typeface="+mn-ea"/>
                <a:cs typeface="+mn-cs"/>
              </a:rPr>
              <a:t>, Hep A/B and </a:t>
            </a:r>
            <a:r>
              <a:rPr lang="en-GB" sz="1200" b="0" i="0" u="sng" strike="noStrike" kern="1200" dirty="0">
                <a:solidFill>
                  <a:schemeClr val="tx1"/>
                </a:solidFill>
                <a:effectLst/>
                <a:latin typeface="+mn-lt"/>
                <a:ea typeface="+mn-ea"/>
                <a:cs typeface="+mn-cs"/>
                <a:hlinkClick r:id="rId4"/>
              </a:rPr>
              <a:t>HPV</a:t>
            </a:r>
            <a:r>
              <a:rPr lang="en-GB" sz="1200" b="0" i="0" u="none" strike="noStrike" kern="1200" dirty="0">
                <a:solidFill>
                  <a:schemeClr val="tx1"/>
                </a:solidFill>
                <a:effectLst/>
                <a:latin typeface="+mn-lt"/>
                <a:ea typeface="+mn-ea"/>
                <a:cs typeface="+mn-cs"/>
              </a:rPr>
              <a:t> vaccinations.</a:t>
            </a:r>
          </a:p>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34</a:t>
            </a:fld>
            <a:endParaRPr lang="en-US"/>
          </a:p>
        </p:txBody>
      </p:sp>
    </p:spTree>
    <p:extLst>
      <p:ext uri="{BB962C8B-B14F-4D97-AF65-F5344CB8AC3E}">
        <p14:creationId xmlns:p14="http://schemas.microsoft.com/office/powerpoint/2010/main" val="28384725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remember, not all pain/discharge is STI”</a:t>
            </a:r>
          </a:p>
          <a:p>
            <a:endParaRPr lang="en-US" dirty="0"/>
          </a:p>
          <a:p>
            <a:endParaRPr lang="en-US" dirty="0"/>
          </a:p>
          <a:p>
            <a:r>
              <a:rPr lang="en-US" dirty="0"/>
              <a:t>Superficial cells vs Parabasal or intermediate cells with neutrophils</a:t>
            </a:r>
          </a:p>
          <a:p>
            <a:endParaRPr lang="en-US" dirty="0"/>
          </a:p>
          <a:p>
            <a:r>
              <a:rPr lang="en-US" dirty="0"/>
              <a:t>Dose dependent impact of testosterone by inducing an hypo-estrogenic state – atrophy, increase in PH, vaginitis, urethritis, cervicitis</a:t>
            </a:r>
          </a:p>
          <a:p>
            <a:r>
              <a:rPr lang="en-US" dirty="0"/>
              <a:t>Can make more likely to develop BV</a:t>
            </a:r>
          </a:p>
          <a:p>
            <a:endParaRPr lang="en-US" dirty="0"/>
          </a:p>
          <a:p>
            <a:r>
              <a:rPr lang="en-US" dirty="0"/>
              <a:t>NOT an STI but an important differential diagnosis when a trans masculine person using testosterone presents with dyspareunia, and possibly contact bleeding – may be swab negative - </a:t>
            </a:r>
            <a:r>
              <a:rPr lang="en-GB" sz="1200" b="0" i="0" u="none" strike="noStrike" kern="1200" dirty="0">
                <a:solidFill>
                  <a:schemeClr val="tx1"/>
                </a:solidFill>
                <a:effectLst/>
                <a:latin typeface="+mn-lt"/>
                <a:ea typeface="+mn-ea"/>
                <a:cs typeface="+mn-cs"/>
              </a:rPr>
              <a:t>could be treated with topical oestrogen, but care would be required to ensure that this was acceptable from a psychological perspective.</a:t>
            </a:r>
          </a:p>
          <a:p>
            <a:endParaRPr lang="en-US" dirty="0"/>
          </a:p>
          <a:p>
            <a:r>
              <a:rPr lang="en-GB" dirty="0"/>
              <a:t>If </a:t>
            </a:r>
            <a:r>
              <a:rPr lang="en-GB" sz="1200" b="0" i="0" u="none" strike="noStrike" kern="1200" dirty="0">
                <a:solidFill>
                  <a:schemeClr val="tx1"/>
                </a:solidFill>
                <a:effectLst/>
                <a:latin typeface="+mn-lt"/>
                <a:ea typeface="+mn-ea"/>
                <a:cs typeface="+mn-cs"/>
              </a:rPr>
              <a:t>presenting with muco-purulent discharge this might have progressed to  </a:t>
            </a:r>
            <a:r>
              <a:rPr lang="en-GB" sz="1200" b="0" i="0" u="sng" strike="noStrike" kern="1200" dirty="0">
                <a:solidFill>
                  <a:schemeClr val="tx1"/>
                </a:solidFill>
                <a:effectLst/>
                <a:latin typeface="+mn-lt"/>
                <a:ea typeface="+mn-ea"/>
                <a:cs typeface="+mn-cs"/>
                <a:hlinkClick r:id="rId3"/>
              </a:rPr>
              <a:t>desquamative vaginitis</a:t>
            </a:r>
            <a:r>
              <a:rPr lang="en-GB" sz="1200" b="0" i="0" u="none" strike="noStrike" kern="1200" dirty="0">
                <a:solidFill>
                  <a:schemeClr val="tx1"/>
                </a:solidFill>
                <a:effectLst/>
                <a:latin typeface="+mn-lt"/>
                <a:ea typeface="+mn-ea"/>
                <a:cs typeface="+mn-cs"/>
              </a:rPr>
              <a:t>, an inflammatory condition that would also swab negative. This usually responds to topical Clindamycin and Hydrocortisone. </a:t>
            </a:r>
          </a:p>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35</a:t>
            </a:fld>
            <a:endParaRPr lang="en-US"/>
          </a:p>
        </p:txBody>
      </p:sp>
    </p:spTree>
    <p:extLst>
      <p:ext uri="{BB962C8B-B14F-4D97-AF65-F5344CB8AC3E}">
        <p14:creationId xmlns:p14="http://schemas.microsoft.com/office/powerpoint/2010/main" val="8568711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36</a:t>
            </a:fld>
            <a:endParaRPr lang="en-US"/>
          </a:p>
        </p:txBody>
      </p:sp>
    </p:spTree>
    <p:extLst>
      <p:ext uri="{BB962C8B-B14F-4D97-AF65-F5344CB8AC3E}">
        <p14:creationId xmlns:p14="http://schemas.microsoft.com/office/powerpoint/2010/main" val="35821820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Condoms – failure rate 2% to 18%</a:t>
            </a:r>
          </a:p>
          <a:p>
            <a:endParaRPr lang="en-US" dirty="0"/>
          </a:p>
          <a:p>
            <a:endParaRPr lang="en-US" dirty="0"/>
          </a:p>
          <a:p>
            <a:r>
              <a:rPr lang="en-US" dirty="0"/>
              <a:t>Cross sex hormone therapy is not a contraceptive for trans women either…and some use their penis for sex  </a:t>
            </a:r>
          </a:p>
          <a:p>
            <a:endParaRPr lang="en-US" dirty="0"/>
          </a:p>
          <a:p>
            <a:endParaRPr lang="en-US" dirty="0"/>
          </a:p>
          <a:p>
            <a:r>
              <a:rPr lang="en-US" dirty="0"/>
              <a:t>Discuss the need for contraception if relevant, </a:t>
            </a:r>
            <a:r>
              <a:rPr lang="en-US" dirty="0" err="1"/>
              <a:t>eg</a:t>
            </a:r>
            <a:r>
              <a:rPr lang="en-US" dirty="0"/>
              <a:t> some trans men use their vagina for sex. Some gay trans men exclusively date other trans men. Goes back to not assuming!</a:t>
            </a:r>
          </a:p>
          <a:p>
            <a:endParaRPr lang="en-US" dirty="0"/>
          </a:p>
          <a:p>
            <a:r>
              <a:rPr lang="en-US" dirty="0"/>
              <a:t>Also estrogen is not contraceptive for trans women who use their penis to penetrate someone capable to getting pregnant – and not just bisexuals or lesbians in this scenario, also heterosexual women if they sleep with trans men who use their vaginas.</a:t>
            </a:r>
          </a:p>
        </p:txBody>
      </p:sp>
      <p:sp>
        <p:nvSpPr>
          <p:cNvPr id="4" name="Slide Number Placeholder 3"/>
          <p:cNvSpPr>
            <a:spLocks noGrp="1"/>
          </p:cNvSpPr>
          <p:nvPr>
            <p:ph type="sldNum" sz="quarter" idx="5"/>
          </p:nvPr>
        </p:nvSpPr>
        <p:spPr/>
        <p:txBody>
          <a:bodyPr/>
          <a:lstStyle/>
          <a:p>
            <a:fld id="{B0B818CC-8D6A-3040-AE81-075DAF96571A}" type="slidenum">
              <a:rPr lang="en-US" smtClean="0"/>
              <a:t>37</a:t>
            </a:fld>
            <a:endParaRPr lang="en-US"/>
          </a:p>
        </p:txBody>
      </p:sp>
    </p:spTree>
    <p:extLst>
      <p:ext uri="{BB962C8B-B14F-4D97-AF65-F5344CB8AC3E}">
        <p14:creationId xmlns:p14="http://schemas.microsoft.com/office/powerpoint/2010/main" val="17259331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Condoms – failure rate 2% to 18%</a:t>
            </a:r>
          </a:p>
          <a:p>
            <a:endParaRPr lang="en-US" dirty="0"/>
          </a:p>
          <a:p>
            <a:endParaRPr lang="en-US" dirty="0"/>
          </a:p>
          <a:p>
            <a:r>
              <a:rPr lang="en-US" dirty="0"/>
              <a:t>Cross sex hormone therapy is not a contraceptive for trans women either…and some use their penis for sex  </a:t>
            </a:r>
          </a:p>
          <a:p>
            <a:endParaRPr lang="en-US" dirty="0"/>
          </a:p>
          <a:p>
            <a:endParaRPr lang="en-US" dirty="0"/>
          </a:p>
          <a:p>
            <a:r>
              <a:rPr lang="en-US" dirty="0"/>
              <a:t>Discuss the need for contraception if relevant, </a:t>
            </a:r>
            <a:r>
              <a:rPr lang="en-US" dirty="0" err="1"/>
              <a:t>eg</a:t>
            </a:r>
            <a:r>
              <a:rPr lang="en-US" dirty="0"/>
              <a:t> some trans men use their vagina for sex. Some gay trans men exclusively date other trans men. Goes back to not assuming!</a:t>
            </a:r>
          </a:p>
          <a:p>
            <a:endParaRPr lang="en-US" dirty="0"/>
          </a:p>
          <a:p>
            <a:r>
              <a:rPr lang="en-US" dirty="0"/>
              <a:t>Also estrogen is not contraceptive for trans women who use their penis to penetrate someone capable to getting pregnant – and not just bisexuals or lesbians in this scenario, also heterosexual women if they sleep with trans men who use their vaginas.</a:t>
            </a:r>
          </a:p>
        </p:txBody>
      </p:sp>
      <p:sp>
        <p:nvSpPr>
          <p:cNvPr id="4" name="Slide Number Placeholder 3"/>
          <p:cNvSpPr>
            <a:spLocks noGrp="1"/>
          </p:cNvSpPr>
          <p:nvPr>
            <p:ph type="sldNum" sz="quarter" idx="5"/>
          </p:nvPr>
        </p:nvSpPr>
        <p:spPr/>
        <p:txBody>
          <a:bodyPr/>
          <a:lstStyle/>
          <a:p>
            <a:fld id="{B0B818CC-8D6A-3040-AE81-075DAF96571A}" type="slidenum">
              <a:rPr lang="en-US" smtClean="0"/>
              <a:t>38</a:t>
            </a:fld>
            <a:endParaRPr lang="en-US"/>
          </a:p>
        </p:txBody>
      </p:sp>
    </p:spTree>
    <p:extLst>
      <p:ext uri="{BB962C8B-B14F-4D97-AF65-F5344CB8AC3E}">
        <p14:creationId xmlns:p14="http://schemas.microsoft.com/office/powerpoint/2010/main" val="653362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1"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FOR ANTI-ANDROEGN ALONE: </a:t>
            </a:r>
          </a:p>
          <a:p>
            <a:r>
              <a:rPr lang="en-GB" sz="1200" b="0" i="0" u="none" strike="noStrike" kern="1200" dirty="0">
                <a:solidFill>
                  <a:schemeClr val="tx1"/>
                </a:solidFill>
                <a:effectLst/>
                <a:latin typeface="+mn-lt"/>
                <a:ea typeface="+mn-ea"/>
                <a:cs typeface="+mn-cs"/>
              </a:rPr>
              <a:t>In the absence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replacement, some patients may have unpleasant symptoms of hot flashes and low mood or energy. Long term full androgen blockade without hormone replacement in men who have undergone treatment for prostate cancer results in bone loss, and this effect would also be expected to occur in transgender individuals.</a:t>
            </a:r>
          </a:p>
          <a:p>
            <a:r>
              <a:rPr lang="en-GB" sz="1200" b="1" i="0" u="none" strike="noStrike" kern="1200" dirty="0">
                <a:solidFill>
                  <a:schemeClr val="tx1"/>
                </a:solidFill>
                <a:effectLst/>
                <a:latin typeface="+mn-lt"/>
                <a:ea typeface="+mn-ea"/>
                <a:cs typeface="+mn-cs"/>
              </a:rPr>
              <a:t>monitoring hormone levels to ensure suppressed gonadotropins (luteinizing hormone [LH] and follicle stimulating hormone [FSH]) levels may serve as a surrogate marker to indicate adequate sex hormone levels for maintaining bone density in such patients</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39</a:t>
            </a:fld>
            <a:endParaRPr lang="en-US"/>
          </a:p>
        </p:txBody>
      </p:sp>
    </p:spTree>
    <p:extLst>
      <p:ext uri="{BB962C8B-B14F-4D97-AF65-F5344CB8AC3E}">
        <p14:creationId xmlns:p14="http://schemas.microsoft.com/office/powerpoint/2010/main" val="30925516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1"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FOR ANTI-ANDROEGN ALONE: </a:t>
            </a:r>
          </a:p>
          <a:p>
            <a:r>
              <a:rPr lang="en-GB" sz="1200" b="0" i="0" u="none" strike="noStrike" kern="1200" dirty="0">
                <a:solidFill>
                  <a:schemeClr val="tx1"/>
                </a:solidFill>
                <a:effectLst/>
                <a:latin typeface="+mn-lt"/>
                <a:ea typeface="+mn-ea"/>
                <a:cs typeface="+mn-cs"/>
              </a:rPr>
              <a:t>In the absence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replacement, some patients may have unpleasant symptoms of hot flashes and low mood or energy. Long term full androgen blockade without hormone replacement in men who have undergone treatment for prostate cancer results in bone loss, and this effect would also be expected to occur in transgender individuals.</a:t>
            </a:r>
          </a:p>
          <a:p>
            <a:r>
              <a:rPr lang="en-GB" sz="1200" b="1" i="0" u="none" strike="noStrike" kern="1200" dirty="0">
                <a:solidFill>
                  <a:schemeClr val="tx1"/>
                </a:solidFill>
                <a:effectLst/>
                <a:latin typeface="+mn-lt"/>
                <a:ea typeface="+mn-ea"/>
                <a:cs typeface="+mn-cs"/>
              </a:rPr>
              <a:t>monitoring hormone levels to ensure suppressed gonadotropins (luteinizing hormone [LH] and follicle stimulating hormone [FSH]) levels may serve as a surrogate marker to indicate adequate sex hormone levels for maintaining bone density in such patients</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40</a:t>
            </a:fld>
            <a:endParaRPr lang="en-US"/>
          </a:p>
        </p:txBody>
      </p:sp>
    </p:spTree>
    <p:extLst>
      <p:ext uri="{BB962C8B-B14F-4D97-AF65-F5344CB8AC3E}">
        <p14:creationId xmlns:p14="http://schemas.microsoft.com/office/powerpoint/2010/main" val="14235255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1"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FOR ANTI-ANDROEGN ALONE: </a:t>
            </a:r>
          </a:p>
          <a:p>
            <a:r>
              <a:rPr lang="en-GB" sz="1200" b="0" i="0" u="none" strike="noStrike" kern="1200" dirty="0">
                <a:solidFill>
                  <a:schemeClr val="tx1"/>
                </a:solidFill>
                <a:effectLst/>
                <a:latin typeface="+mn-lt"/>
                <a:ea typeface="+mn-ea"/>
                <a:cs typeface="+mn-cs"/>
              </a:rPr>
              <a:t>In the absence of </a:t>
            </a:r>
            <a:r>
              <a:rPr lang="en-GB" sz="1200" b="0" i="0" u="none" strike="noStrike" kern="1200" dirty="0" err="1">
                <a:solidFill>
                  <a:schemeClr val="tx1"/>
                </a:solidFill>
                <a:effectLst/>
                <a:latin typeface="+mn-lt"/>
                <a:ea typeface="+mn-ea"/>
                <a:cs typeface="+mn-cs"/>
              </a:rPr>
              <a:t>estrogen</a:t>
            </a:r>
            <a:r>
              <a:rPr lang="en-GB" sz="1200" b="0" i="0" u="none" strike="noStrike" kern="1200" dirty="0">
                <a:solidFill>
                  <a:schemeClr val="tx1"/>
                </a:solidFill>
                <a:effectLst/>
                <a:latin typeface="+mn-lt"/>
                <a:ea typeface="+mn-ea"/>
                <a:cs typeface="+mn-cs"/>
              </a:rPr>
              <a:t> replacement, some patients may have unpleasant symptoms of hot flashes and low mood or energy. Long term full androgen blockade without hormone replacement in men who have undergone treatment for prostate cancer results in bone loss, and this effect would also be expected to occur in transgender individuals.</a:t>
            </a:r>
          </a:p>
          <a:p>
            <a:r>
              <a:rPr lang="en-GB" sz="1200" b="1" i="0" u="none" strike="noStrike" kern="1200" dirty="0">
                <a:solidFill>
                  <a:schemeClr val="tx1"/>
                </a:solidFill>
                <a:effectLst/>
                <a:latin typeface="+mn-lt"/>
                <a:ea typeface="+mn-ea"/>
                <a:cs typeface="+mn-cs"/>
              </a:rPr>
              <a:t>monitoring hormone levels to ensure suppressed gonadotropins (luteinizing hormone [LH] and follicle stimulating hormone [FSH]) levels may serve as a surrogate marker to indicate adequate sex hormone levels for maintaining bone density in such patients</a:t>
            </a:r>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41</a:t>
            </a:fld>
            <a:endParaRPr lang="en-US"/>
          </a:p>
        </p:txBody>
      </p:sp>
    </p:spTree>
    <p:extLst>
      <p:ext uri="{BB962C8B-B14F-4D97-AF65-F5344CB8AC3E}">
        <p14:creationId xmlns:p14="http://schemas.microsoft.com/office/powerpoint/2010/main" val="14812970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43</a:t>
            </a:fld>
            <a:endParaRPr lang="en-US"/>
          </a:p>
        </p:txBody>
      </p:sp>
    </p:spTree>
    <p:extLst>
      <p:ext uri="{BB962C8B-B14F-4D97-AF65-F5344CB8AC3E}">
        <p14:creationId xmlns:p14="http://schemas.microsoft.com/office/powerpoint/2010/main" val="1542591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6</a:t>
            </a:fld>
            <a:endParaRPr lang="en-US"/>
          </a:p>
        </p:txBody>
      </p:sp>
    </p:spTree>
    <p:extLst>
      <p:ext uri="{BB962C8B-B14F-4D97-AF65-F5344CB8AC3E}">
        <p14:creationId xmlns:p14="http://schemas.microsoft.com/office/powerpoint/2010/main" val="7698702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44</a:t>
            </a:fld>
            <a:endParaRPr lang="en-US"/>
          </a:p>
        </p:txBody>
      </p:sp>
    </p:spTree>
    <p:extLst>
      <p:ext uri="{BB962C8B-B14F-4D97-AF65-F5344CB8AC3E}">
        <p14:creationId xmlns:p14="http://schemas.microsoft.com/office/powerpoint/2010/main" val="605275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7</a:t>
            </a:fld>
            <a:endParaRPr lang="en-US"/>
          </a:p>
        </p:txBody>
      </p:sp>
    </p:spTree>
    <p:extLst>
      <p:ext uri="{BB962C8B-B14F-4D97-AF65-F5344CB8AC3E}">
        <p14:creationId xmlns:p14="http://schemas.microsoft.com/office/powerpoint/2010/main" val="1709580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8</a:t>
            </a:fld>
            <a:endParaRPr lang="en-US"/>
          </a:p>
        </p:txBody>
      </p:sp>
    </p:spTree>
    <p:extLst>
      <p:ext uri="{BB962C8B-B14F-4D97-AF65-F5344CB8AC3E}">
        <p14:creationId xmlns:p14="http://schemas.microsoft.com/office/powerpoint/2010/main" val="372060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9</a:t>
            </a:fld>
            <a:endParaRPr lang="en-US"/>
          </a:p>
        </p:txBody>
      </p:sp>
    </p:spTree>
    <p:extLst>
      <p:ext uri="{BB962C8B-B14F-4D97-AF65-F5344CB8AC3E}">
        <p14:creationId xmlns:p14="http://schemas.microsoft.com/office/powerpoint/2010/main" val="1880785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10</a:t>
            </a:fld>
            <a:endParaRPr lang="en-US"/>
          </a:p>
        </p:txBody>
      </p:sp>
    </p:spTree>
    <p:extLst>
      <p:ext uri="{BB962C8B-B14F-4D97-AF65-F5344CB8AC3E}">
        <p14:creationId xmlns:p14="http://schemas.microsoft.com/office/powerpoint/2010/main" val="1254948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B818CC-8D6A-3040-AE81-075DAF96571A}" type="slidenum">
              <a:rPr lang="en-US" smtClean="0"/>
              <a:t>11</a:t>
            </a:fld>
            <a:endParaRPr lang="en-US"/>
          </a:p>
        </p:txBody>
      </p:sp>
    </p:spTree>
    <p:extLst>
      <p:ext uri="{BB962C8B-B14F-4D97-AF65-F5344CB8AC3E}">
        <p14:creationId xmlns:p14="http://schemas.microsoft.com/office/powerpoint/2010/main" val="2638701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52D8C-5EF2-FD4C-92AD-1F568BBF2D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9A85061-AA5F-654D-84F1-9F61472835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F836CB-378E-504F-BE5B-E575C7335E3D}"/>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5" name="Footer Placeholder 4">
            <a:extLst>
              <a:ext uri="{FF2B5EF4-FFF2-40B4-BE49-F238E27FC236}">
                <a16:creationId xmlns:a16="http://schemas.microsoft.com/office/drawing/2014/main" id="{8AFF817E-F439-F545-BBA0-36E996C3DE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C14B15-7B19-B14D-B8B9-910AEECCD75D}"/>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2306347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9725B-0E50-D544-A39B-7861F931C7A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8CBB2FA-5E45-134B-973A-E67D6C34A1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0C6C6F-B704-F74E-91F5-83B617529D92}"/>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5" name="Footer Placeholder 4">
            <a:extLst>
              <a:ext uri="{FF2B5EF4-FFF2-40B4-BE49-F238E27FC236}">
                <a16:creationId xmlns:a16="http://schemas.microsoft.com/office/drawing/2014/main" id="{F17570FD-8A33-6041-B0D8-F6C9C3715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CDAC36-8C1C-1846-82F5-BA9BAFE47A6D}"/>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1065465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68DFD64-E76C-BB4F-AC99-DB8F2AD600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47714B-7BD8-C94C-9EF5-A0214DE2D3C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D00789-D620-1247-BD79-974EC70807EF}"/>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5" name="Footer Placeholder 4">
            <a:extLst>
              <a:ext uri="{FF2B5EF4-FFF2-40B4-BE49-F238E27FC236}">
                <a16:creationId xmlns:a16="http://schemas.microsoft.com/office/drawing/2014/main" id="{6A4C8F94-DD7F-F84D-AA17-04D7746971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418AAD-6783-7E4A-8F69-3B66DA7FF1B2}"/>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2380641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D5869-7F1B-6140-B61D-4213842656E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02FD7B-FED1-A245-80B9-50C28723C3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EF0DD2-0F11-0640-BC6C-0E72AC8CF945}"/>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5" name="Footer Placeholder 4">
            <a:extLst>
              <a:ext uri="{FF2B5EF4-FFF2-40B4-BE49-F238E27FC236}">
                <a16:creationId xmlns:a16="http://schemas.microsoft.com/office/drawing/2014/main" id="{FFC6A027-3FAE-D04E-9956-CF64177A3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246DFA-E21C-8640-8B16-369B3E3FCC08}"/>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3414421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7332E-7851-E34C-AA27-07E39DCF2E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C5C819-D5F7-4F4A-B1E7-9FAE684661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B338678-3C11-8D41-A7D4-4403D95E9A8D}"/>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5" name="Footer Placeholder 4">
            <a:extLst>
              <a:ext uri="{FF2B5EF4-FFF2-40B4-BE49-F238E27FC236}">
                <a16:creationId xmlns:a16="http://schemas.microsoft.com/office/drawing/2014/main" id="{7C87D454-A8FF-E741-B87F-4AB8A17A29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2ADEF7-DD30-EC42-9D60-8F803A4C4C9B}"/>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1159100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460B3-AE16-D44A-86AB-A14DA507D8D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3658A0-3669-DB4E-B65D-A231C4493FA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AD41BA-5512-0049-9D38-D04BD84AAB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848F45-DE19-B745-8BEF-E7A850708E5A}"/>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6" name="Footer Placeholder 5">
            <a:extLst>
              <a:ext uri="{FF2B5EF4-FFF2-40B4-BE49-F238E27FC236}">
                <a16:creationId xmlns:a16="http://schemas.microsoft.com/office/drawing/2014/main" id="{DA3BB040-EBEF-2A47-93DF-3C74410F2C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C1F115-2524-2A4E-B5EA-CA15814FF718}"/>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352969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C359B-0A65-3845-829F-A804FBAE06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C10E6BE-ADB8-364B-A482-015FACF9C7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A1A420-C24E-8249-84C3-DEB46E4AD5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347E36-DDB4-7A43-ACAD-A2E58F1061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B25A50E-BC38-E34D-88E9-24824AA4EF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F816D9-2B4D-8345-8148-880A13FD506D}"/>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8" name="Footer Placeholder 7">
            <a:extLst>
              <a:ext uri="{FF2B5EF4-FFF2-40B4-BE49-F238E27FC236}">
                <a16:creationId xmlns:a16="http://schemas.microsoft.com/office/drawing/2014/main" id="{E1208C4E-324D-2F43-9DF4-FA334E2D5F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8D06D0C-65AB-0944-AFE3-CF015C545E13}"/>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2085200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46902-CAF4-3B4E-9D7B-1FDB7201F9B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68E91CF-3307-BD4C-B944-A13E2539F198}"/>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4" name="Footer Placeholder 3">
            <a:extLst>
              <a:ext uri="{FF2B5EF4-FFF2-40B4-BE49-F238E27FC236}">
                <a16:creationId xmlns:a16="http://schemas.microsoft.com/office/drawing/2014/main" id="{511C19EF-3FBC-FA4D-A9E4-2ADADEF765B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BD8C8D6-BFBE-B14E-A026-1E5B6E8C7A1E}"/>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329896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2A04C8-8E57-864B-B172-D34900B6ED59}"/>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3" name="Footer Placeholder 2">
            <a:extLst>
              <a:ext uri="{FF2B5EF4-FFF2-40B4-BE49-F238E27FC236}">
                <a16:creationId xmlns:a16="http://schemas.microsoft.com/office/drawing/2014/main" id="{A550511B-6721-9D4D-A180-40B8DB8075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9B05D04-C78A-8946-B8D7-5ACF090D6FAA}"/>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3674566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B170D-91DC-9A41-8218-C1C354CA65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CC5466-529C-E242-B106-19B7754233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EB06DB-7117-3D4F-A4C0-6A59AE97D3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D794E3-671A-6247-B707-9F50D398D561}"/>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6" name="Footer Placeholder 5">
            <a:extLst>
              <a:ext uri="{FF2B5EF4-FFF2-40B4-BE49-F238E27FC236}">
                <a16:creationId xmlns:a16="http://schemas.microsoft.com/office/drawing/2014/main" id="{E4D17472-97E1-1040-A118-8A526ADDFD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274EDA-619E-A444-85DC-4570A757624C}"/>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1305116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D4EEF-949A-C44A-8469-25B0B3E154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53CB7CE-F7A1-EA4B-8EA2-0FC92EE0F5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99683A7-909C-0743-9966-D41452A94D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4797D0-094D-F845-AFAC-B95708585A5A}"/>
              </a:ext>
            </a:extLst>
          </p:cNvPr>
          <p:cNvSpPr>
            <a:spLocks noGrp="1"/>
          </p:cNvSpPr>
          <p:nvPr>
            <p:ph type="dt" sz="half" idx="10"/>
          </p:nvPr>
        </p:nvSpPr>
        <p:spPr/>
        <p:txBody>
          <a:bodyPr/>
          <a:lstStyle/>
          <a:p>
            <a:fld id="{53A60EDE-08F3-434B-932B-904183150692}" type="datetimeFigureOut">
              <a:rPr lang="en-US" smtClean="0"/>
              <a:t>12/1/2021</a:t>
            </a:fld>
            <a:endParaRPr lang="en-US"/>
          </a:p>
        </p:txBody>
      </p:sp>
      <p:sp>
        <p:nvSpPr>
          <p:cNvPr id="6" name="Footer Placeholder 5">
            <a:extLst>
              <a:ext uri="{FF2B5EF4-FFF2-40B4-BE49-F238E27FC236}">
                <a16:creationId xmlns:a16="http://schemas.microsoft.com/office/drawing/2014/main" id="{D7549CFA-12BE-134B-A330-6ECB6B1A66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BA100B-39F8-894C-8230-7CA4E69C6EB5}"/>
              </a:ext>
            </a:extLst>
          </p:cNvPr>
          <p:cNvSpPr>
            <a:spLocks noGrp="1"/>
          </p:cNvSpPr>
          <p:nvPr>
            <p:ph type="sldNum" sz="quarter" idx="12"/>
          </p:nvPr>
        </p:nvSpPr>
        <p:spPr/>
        <p:txBody>
          <a:bodyPr/>
          <a:lstStyle/>
          <a:p>
            <a:fld id="{BF2B0010-EC71-5746-A601-27A0F1312F95}" type="slidenum">
              <a:rPr lang="en-US" smtClean="0"/>
              <a:t>‹#›</a:t>
            </a:fld>
            <a:endParaRPr lang="en-US"/>
          </a:p>
        </p:txBody>
      </p:sp>
    </p:spTree>
    <p:extLst>
      <p:ext uri="{BB962C8B-B14F-4D97-AF65-F5344CB8AC3E}">
        <p14:creationId xmlns:p14="http://schemas.microsoft.com/office/powerpoint/2010/main" val="1588507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F41462-A5D3-BD49-9FDE-E16AF6BBEE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DEFB304-B9FF-A54E-84A3-E3518E173A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BE299E-C555-C343-AFFF-6DDAC2465C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A60EDE-08F3-434B-932B-904183150692}" type="datetimeFigureOut">
              <a:rPr lang="en-US" smtClean="0"/>
              <a:t>12/1/2021</a:t>
            </a:fld>
            <a:endParaRPr lang="en-US"/>
          </a:p>
        </p:txBody>
      </p:sp>
      <p:sp>
        <p:nvSpPr>
          <p:cNvPr id="5" name="Footer Placeholder 4">
            <a:extLst>
              <a:ext uri="{FF2B5EF4-FFF2-40B4-BE49-F238E27FC236}">
                <a16:creationId xmlns:a16="http://schemas.microsoft.com/office/drawing/2014/main" id="{35383877-F3E4-0E48-8F87-B6341BA499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AEA1975-32A6-0748-910D-81BAC1682F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B0010-EC71-5746-A601-27A0F1312F95}" type="slidenum">
              <a:rPr lang="en-US" smtClean="0"/>
              <a:t>‹#›</a:t>
            </a:fld>
            <a:endParaRPr lang="en-US"/>
          </a:p>
        </p:txBody>
      </p:sp>
    </p:spTree>
    <p:extLst>
      <p:ext uri="{BB962C8B-B14F-4D97-AF65-F5344CB8AC3E}">
        <p14:creationId xmlns:p14="http://schemas.microsoft.com/office/powerpoint/2010/main" val="37422767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hyperlink" Target="https://academic.oup.com/jcem/article/102/11/3869/4157558"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awmsg.nhs.wales/medicines-appraisals-and-guidance/medicines-optimisation/prescribing-guidance/endocrine-management-of-gender-dysphoria-in-adults/"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2.emf"/></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g"/><Relationship Id="rId7" Type="http://schemas.openxmlformats.org/officeDocument/2006/relationships/image" Target="../media/image8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customXml" Target="../ink/ink1.xml"/><Relationship Id="rId5" Type="http://schemas.openxmlformats.org/officeDocument/2006/relationships/image" Target="../media/image28.png"/><Relationship Id="rId4" Type="http://schemas.openxmlformats.org/officeDocument/2006/relationships/image" Target="../media/image27.tiff"/></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32.jp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8" Type="http://schemas.openxmlformats.org/officeDocument/2006/relationships/image" Target="../media/image27.tiff"/><Relationship Id="rId3" Type="http://schemas.openxmlformats.org/officeDocument/2006/relationships/image" Target="../media/image35.jpg"/><Relationship Id="rId7" Type="http://schemas.openxmlformats.org/officeDocument/2006/relationships/image" Target="../media/image170.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customXml" Target="../ink/ink3.xml"/><Relationship Id="rId5" Type="http://schemas.openxmlformats.org/officeDocument/2006/relationships/image" Target="../media/image160.png"/><Relationship Id="rId4" Type="http://schemas.openxmlformats.org/officeDocument/2006/relationships/customXml" Target="../ink/ink2.xml"/><Relationship Id="rId9"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8.xml"/><Relationship Id="rId4" Type="http://schemas.openxmlformats.org/officeDocument/2006/relationships/image" Target="../media/image40.jpg"/></Relationships>
</file>

<file path=ppt/slides/_rels/slide2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8.xml"/><Relationship Id="rId4" Type="http://schemas.openxmlformats.org/officeDocument/2006/relationships/image" Target="../media/image44.png"/></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hyperlink" Target="https://phw.nhs.wales/services-and-teams/screening/abdominal-aortic-aneurysm-screening/information-resources/information-for-transgender/screening-information-for-people-who-are-transgender-non-binary-gender-diverse/" TargetMode="External"/><Relationship Id="rId4" Type="http://schemas.openxmlformats.org/officeDocument/2006/relationships/diagramLayout" Target="../diagrams/layout3.xml"/><Relationship Id="rId9" Type="http://schemas.microsoft.com/office/2007/relationships/hdphoto" Target="../media/hdphoto1.wdp"/></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8.xml"/><Relationship Id="rId4" Type="http://schemas.openxmlformats.org/officeDocument/2006/relationships/image" Target="../media/image49.jpg"/></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 Id="rId4" Type="http://schemas.openxmlformats.org/officeDocument/2006/relationships/image" Target="../media/image52.jpeg"/></Relationships>
</file>

<file path=ppt/slides/_rels/slide4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56.png"/><Relationship Id="rId5" Type="http://schemas.openxmlformats.org/officeDocument/2006/relationships/image" Target="../media/image55.jpeg"/><Relationship Id="rId4" Type="http://schemas.openxmlformats.org/officeDocument/2006/relationships/image" Target="../media/image54.jpeg"/></Relationships>
</file>

<file path=ppt/slides/_rels/slide4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mailto:cav.wgs@wales.nhs.uk"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925BBA0-47AE-F14A-9D1C-817451A2EDB0}"/>
              </a:ext>
            </a:extLst>
          </p:cNvPr>
          <p:cNvSpPr>
            <a:spLocks noGrp="1"/>
          </p:cNvSpPr>
          <p:nvPr>
            <p:ph type="subTitle" idx="1"/>
          </p:nvPr>
        </p:nvSpPr>
        <p:spPr>
          <a:xfrm>
            <a:off x="1524000" y="3608516"/>
            <a:ext cx="9144000" cy="911117"/>
          </a:xfrm>
        </p:spPr>
        <p:txBody>
          <a:bodyPr>
            <a:normAutofit/>
          </a:bodyPr>
          <a:lstStyle/>
          <a:p>
            <a:pPr algn="l"/>
            <a:r>
              <a:rPr lang="en-US" dirty="0"/>
              <a:t>sophie.quinney2@wales.nhs.uk</a:t>
            </a:r>
          </a:p>
        </p:txBody>
      </p:sp>
      <p:sp>
        <p:nvSpPr>
          <p:cNvPr id="2" name="Title 1">
            <a:extLst>
              <a:ext uri="{FF2B5EF4-FFF2-40B4-BE49-F238E27FC236}">
                <a16:creationId xmlns:a16="http://schemas.microsoft.com/office/drawing/2014/main" id="{43523F96-BA91-3D42-A190-8122EC72B13D}"/>
              </a:ext>
            </a:extLst>
          </p:cNvPr>
          <p:cNvSpPr>
            <a:spLocks noGrp="1"/>
          </p:cNvSpPr>
          <p:nvPr>
            <p:ph type="ctrTitle"/>
          </p:nvPr>
        </p:nvSpPr>
        <p:spPr>
          <a:xfrm>
            <a:off x="1524000" y="2245810"/>
            <a:ext cx="9772650" cy="1355750"/>
          </a:xfrm>
        </p:spPr>
        <p:txBody>
          <a:bodyPr>
            <a:normAutofit/>
          </a:bodyPr>
          <a:lstStyle/>
          <a:p>
            <a:pPr algn="l"/>
            <a:r>
              <a:rPr lang="en-US" sz="4400" b="1" dirty="0"/>
              <a:t>Delivering the LES for trans patients</a:t>
            </a:r>
          </a:p>
        </p:txBody>
      </p:sp>
      <p:pic>
        <p:nvPicPr>
          <p:cNvPr id="8" name="Picture 7" descr="A close up of a device&#10;&#10;Description automatically generated">
            <a:extLst>
              <a:ext uri="{FF2B5EF4-FFF2-40B4-BE49-F238E27FC236}">
                <a16:creationId xmlns:a16="http://schemas.microsoft.com/office/drawing/2014/main" id="{6A3C25AD-E073-5440-B92F-AB78702B1AB2}"/>
              </a:ext>
            </a:extLst>
          </p:cNvPr>
          <p:cNvPicPr>
            <a:picLocks noChangeAspect="1"/>
          </p:cNvPicPr>
          <p:nvPr/>
        </p:nvPicPr>
        <p:blipFill rotWithShape="1">
          <a:blip r:embed="rId3"/>
          <a:srcRect t="18663" r="-3" b="-3"/>
          <a:stretch/>
        </p:blipFill>
        <p:spPr>
          <a:xfrm>
            <a:off x="20" y="10"/>
            <a:ext cx="5920598" cy="2130941"/>
          </a:xfrm>
          <a:custGeom>
            <a:avLst/>
            <a:gdLst/>
            <a:ahLst/>
            <a:cxnLst/>
            <a:rect l="l" t="t" r="r" b="b"/>
            <a:pathLst>
              <a:path w="5920618" h="2130951">
                <a:moveTo>
                  <a:pt x="0" y="0"/>
                </a:moveTo>
                <a:lnTo>
                  <a:pt x="5920618" y="0"/>
                </a:lnTo>
                <a:lnTo>
                  <a:pt x="4933709" y="2130951"/>
                </a:lnTo>
                <a:lnTo>
                  <a:pt x="0" y="2130951"/>
                </a:lnTo>
                <a:close/>
              </a:path>
            </a:pathLst>
          </a:custGeom>
        </p:spPr>
      </p:pic>
      <p:sp>
        <p:nvSpPr>
          <p:cNvPr id="13" name="Freeform 16">
            <a:extLst>
              <a:ext uri="{FF2B5EF4-FFF2-40B4-BE49-F238E27FC236}">
                <a16:creationId xmlns:a16="http://schemas.microsoft.com/office/drawing/2014/main" id="{B0BDD275-E79C-4B6F-9875-E474D59DC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07752" y="0"/>
            <a:ext cx="7084249" cy="2130552"/>
          </a:xfrm>
          <a:custGeom>
            <a:avLst/>
            <a:gdLst>
              <a:gd name="connsiteX0" fmla="*/ 986725 w 7084249"/>
              <a:gd name="connsiteY0" fmla="*/ 0 h 2130552"/>
              <a:gd name="connsiteX1" fmla="*/ 7084249 w 7084249"/>
              <a:gd name="connsiteY1" fmla="*/ 0 h 2130552"/>
              <a:gd name="connsiteX2" fmla="*/ 7084249 w 7084249"/>
              <a:gd name="connsiteY2" fmla="*/ 2130552 h 2130552"/>
              <a:gd name="connsiteX3" fmla="*/ 0 w 7084249"/>
              <a:gd name="connsiteY3" fmla="*/ 2130552 h 2130552"/>
            </a:gdLst>
            <a:ahLst/>
            <a:cxnLst>
              <a:cxn ang="0">
                <a:pos x="connsiteX0" y="connsiteY0"/>
              </a:cxn>
              <a:cxn ang="0">
                <a:pos x="connsiteX1" y="connsiteY1"/>
              </a:cxn>
              <a:cxn ang="0">
                <a:pos x="connsiteX2" y="connsiteY2"/>
              </a:cxn>
              <a:cxn ang="0">
                <a:pos x="connsiteX3" y="connsiteY3"/>
              </a:cxn>
            </a:cxnLst>
            <a:rect l="l" t="t" r="r" b="b"/>
            <a:pathLst>
              <a:path w="7084249" h="2130552">
                <a:moveTo>
                  <a:pt x="986725" y="0"/>
                </a:moveTo>
                <a:lnTo>
                  <a:pt x="7084249" y="0"/>
                </a:lnTo>
                <a:lnTo>
                  <a:pt x="7084249" y="2130552"/>
                </a:lnTo>
                <a:lnTo>
                  <a:pt x="0" y="2130552"/>
                </a:lnTo>
                <a:close/>
              </a:path>
            </a:pathLst>
          </a:custGeom>
          <a:solidFill>
            <a:srgbClr val="B4B4B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9">
            <a:extLst>
              <a:ext uri="{FF2B5EF4-FFF2-40B4-BE49-F238E27FC236}">
                <a16:creationId xmlns:a16="http://schemas.microsoft.com/office/drawing/2014/main" id="{FFE24BB0-6C00-4CD0-B19A-F41513025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3319"/>
            <a:ext cx="5925190" cy="2174681"/>
          </a:xfrm>
          <a:custGeom>
            <a:avLst/>
            <a:gdLst>
              <a:gd name="connsiteX0" fmla="*/ 1007162 w 5925190"/>
              <a:gd name="connsiteY0" fmla="*/ 0 h 2174681"/>
              <a:gd name="connsiteX1" fmla="*/ 5925190 w 5925190"/>
              <a:gd name="connsiteY1" fmla="*/ 0 h 2174681"/>
              <a:gd name="connsiteX2" fmla="*/ 5925190 w 5925190"/>
              <a:gd name="connsiteY2" fmla="*/ 2174681 h 2174681"/>
              <a:gd name="connsiteX3" fmla="*/ 0 w 5925190"/>
              <a:gd name="connsiteY3" fmla="*/ 2174681 h 2174681"/>
            </a:gdLst>
            <a:ahLst/>
            <a:cxnLst>
              <a:cxn ang="0">
                <a:pos x="connsiteX0" y="connsiteY0"/>
              </a:cxn>
              <a:cxn ang="0">
                <a:pos x="connsiteX1" y="connsiteY1"/>
              </a:cxn>
              <a:cxn ang="0">
                <a:pos x="connsiteX2" y="connsiteY2"/>
              </a:cxn>
              <a:cxn ang="0">
                <a:pos x="connsiteX3" y="connsiteY3"/>
              </a:cxn>
            </a:cxnLst>
            <a:rect l="l" t="t" r="r" b="b"/>
            <a:pathLst>
              <a:path w="5925190" h="2174681">
                <a:moveTo>
                  <a:pt x="1007162" y="0"/>
                </a:moveTo>
                <a:lnTo>
                  <a:pt x="5925190" y="0"/>
                </a:lnTo>
                <a:lnTo>
                  <a:pt x="5925190" y="2174681"/>
                </a:lnTo>
                <a:lnTo>
                  <a:pt x="0" y="2174681"/>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22">
            <a:extLst>
              <a:ext uri="{FF2B5EF4-FFF2-40B4-BE49-F238E27FC236}">
                <a16:creationId xmlns:a16="http://schemas.microsoft.com/office/drawing/2014/main" id="{045D7A58-411F-4E92-A78E-A6FEB18900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1728"/>
            <a:ext cx="7112212" cy="2176272"/>
          </a:xfrm>
          <a:custGeom>
            <a:avLst/>
            <a:gdLst>
              <a:gd name="connsiteX0" fmla="*/ 0 w 7112212"/>
              <a:gd name="connsiteY0" fmla="*/ 0 h 2176272"/>
              <a:gd name="connsiteX1" fmla="*/ 7112212 w 7112212"/>
              <a:gd name="connsiteY1" fmla="*/ 0 h 2176272"/>
              <a:gd name="connsiteX2" fmla="*/ 6104313 w 7112212"/>
              <a:gd name="connsiteY2" fmla="*/ 2176272 h 2176272"/>
              <a:gd name="connsiteX3" fmla="*/ 0 w 7112212"/>
              <a:gd name="connsiteY3" fmla="*/ 2176272 h 2176272"/>
            </a:gdLst>
            <a:ahLst/>
            <a:cxnLst>
              <a:cxn ang="0">
                <a:pos x="connsiteX0" y="connsiteY0"/>
              </a:cxn>
              <a:cxn ang="0">
                <a:pos x="connsiteX1" y="connsiteY1"/>
              </a:cxn>
              <a:cxn ang="0">
                <a:pos x="connsiteX2" y="connsiteY2"/>
              </a:cxn>
              <a:cxn ang="0">
                <a:pos x="connsiteX3" y="connsiteY3"/>
              </a:cxn>
            </a:cxnLst>
            <a:rect l="l" t="t" r="r" b="b"/>
            <a:pathLst>
              <a:path w="7112212" h="2176272">
                <a:moveTo>
                  <a:pt x="0" y="0"/>
                </a:moveTo>
                <a:lnTo>
                  <a:pt x="7112212" y="0"/>
                </a:lnTo>
                <a:lnTo>
                  <a:pt x="6104313" y="2176272"/>
                </a:lnTo>
                <a:lnTo>
                  <a:pt x="0" y="2176272"/>
                </a:lnTo>
                <a:close/>
              </a:path>
            </a:pathLst>
          </a:custGeom>
          <a:solidFill>
            <a:srgbClr val="B4B4B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7954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ow to Make Your Software More Trans-Inclusive | Built In">
            <a:extLst>
              <a:ext uri="{FF2B5EF4-FFF2-40B4-BE49-F238E27FC236}">
                <a16:creationId xmlns:a16="http://schemas.microsoft.com/office/drawing/2014/main" id="{CD68F2F7-2AB2-3E45-B334-0F0B805B8EDC}"/>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r="36793"/>
          <a:stretch/>
        </p:blipFill>
        <p:spPr bwMode="auto">
          <a:xfrm>
            <a:off x="3522468" y="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8DD75A5-D330-CA42-BA9D-2735EEC0F033}"/>
              </a:ext>
            </a:extLst>
          </p:cNvPr>
          <p:cNvSpPr>
            <a:spLocks noGrp="1"/>
          </p:cNvSpPr>
          <p:nvPr>
            <p:ph type="title"/>
          </p:nvPr>
        </p:nvSpPr>
        <p:spPr>
          <a:xfrm>
            <a:off x="371094" y="398526"/>
            <a:ext cx="6620256" cy="1887474"/>
          </a:xfrm>
        </p:spPr>
        <p:txBody>
          <a:bodyPr vert="horz" lIns="91440" tIns="45720" rIns="91440" bIns="45720" rtlCol="0" anchor="b">
            <a:normAutofit/>
          </a:bodyPr>
          <a:lstStyle/>
          <a:p>
            <a:pPr>
              <a:lnSpc>
                <a:spcPct val="100000"/>
              </a:lnSpc>
            </a:pPr>
            <a:r>
              <a:rPr lang="en-US" sz="3600" dirty="0"/>
              <a:t>Delivering the LES: a surgery-wide approach to inclusivity</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187A327D-CF0C-5F41-8409-9C4705B16D60}"/>
              </a:ext>
            </a:extLst>
          </p:cNvPr>
          <p:cNvSpPr>
            <a:spLocks noGrp="1"/>
          </p:cNvSpPr>
          <p:nvPr>
            <p:ph type="body" sz="half" idx="2"/>
          </p:nvPr>
        </p:nvSpPr>
        <p:spPr>
          <a:xfrm>
            <a:off x="371094" y="2718054"/>
            <a:ext cx="5724906" cy="3759708"/>
          </a:xfrm>
        </p:spPr>
        <p:txBody>
          <a:bodyPr vert="horz" lIns="91440" tIns="45720" rIns="91440" bIns="45720" rtlCol="0" anchor="t">
            <a:normAutofit/>
          </a:bodyPr>
          <a:lstStyle/>
          <a:p>
            <a:pPr marL="57150" indent="-228600">
              <a:buFont typeface="Arial" panose="020B0604020202020204" pitchFamily="34" charset="0"/>
              <a:buChar char="•"/>
            </a:pPr>
            <a:endParaRPr lang="en-US" sz="1400" dirty="0"/>
          </a:p>
          <a:p>
            <a:pPr marL="400050" indent="-228600">
              <a:buFont typeface="Arial" panose="020B0604020202020204" pitchFamily="34" charset="0"/>
              <a:buChar char="•"/>
            </a:pPr>
            <a:r>
              <a:rPr lang="en-US" sz="2400" dirty="0">
                <a:latin typeface="+mj-lt"/>
              </a:rPr>
              <a:t>Awareness training for allied staff</a:t>
            </a:r>
          </a:p>
          <a:p>
            <a:pPr marL="400050" indent="-228600">
              <a:buFont typeface="Arial" panose="020B0604020202020204" pitchFamily="34" charset="0"/>
              <a:buChar char="•"/>
            </a:pPr>
            <a:r>
              <a:rPr lang="en-US" sz="2400" dirty="0">
                <a:latin typeface="+mj-lt"/>
              </a:rPr>
              <a:t>Fire walls and safe communication</a:t>
            </a:r>
          </a:p>
          <a:p>
            <a:pPr marL="400050" indent="-228600">
              <a:buFont typeface="Arial" panose="020B0604020202020204" pitchFamily="34" charset="0"/>
              <a:buChar char="•"/>
            </a:pPr>
            <a:r>
              <a:rPr lang="en-US" sz="2400" dirty="0">
                <a:latin typeface="+mj-lt"/>
              </a:rPr>
              <a:t>Call handling</a:t>
            </a:r>
          </a:p>
          <a:p>
            <a:pPr marL="400050" indent="-228600">
              <a:buFont typeface="Arial" panose="020B0604020202020204" pitchFamily="34" charset="0"/>
              <a:buChar char="•"/>
            </a:pPr>
            <a:r>
              <a:rPr lang="en-US" sz="2400" dirty="0">
                <a:latin typeface="+mj-lt"/>
              </a:rPr>
              <a:t>Waiting room environment and facilities</a:t>
            </a:r>
          </a:p>
          <a:p>
            <a:pPr marL="400050" indent="-228600">
              <a:buFont typeface="Arial" panose="020B0604020202020204" pitchFamily="34" charset="0"/>
              <a:buChar char="•"/>
            </a:pPr>
            <a:r>
              <a:rPr lang="en-US" sz="2400" dirty="0">
                <a:latin typeface="+mj-lt"/>
              </a:rPr>
              <a:t>Changing health records </a:t>
            </a:r>
          </a:p>
          <a:p>
            <a:pPr marL="400050" indent="-228600">
              <a:buFont typeface="Arial" panose="020B0604020202020204" pitchFamily="34" charset="0"/>
              <a:buChar char="•"/>
            </a:pPr>
            <a:r>
              <a:rPr lang="en-US" sz="2400" dirty="0">
                <a:latin typeface="+mj-lt"/>
              </a:rPr>
              <a:t>Read codes for audit vs privacy</a:t>
            </a:r>
          </a:p>
          <a:p>
            <a:pPr marL="400050" indent="-228600">
              <a:buFont typeface="Arial" panose="020B0604020202020204" pitchFamily="34" charset="0"/>
              <a:buChar char="•"/>
            </a:pPr>
            <a:r>
              <a:rPr lang="en-US" sz="2400" dirty="0">
                <a:latin typeface="+mj-lt"/>
              </a:rPr>
              <a:t>Screening alerts</a:t>
            </a:r>
          </a:p>
          <a:p>
            <a:pPr marL="171450" indent="-228600">
              <a:buFont typeface="Arial" panose="020B0604020202020204" pitchFamily="34" charset="0"/>
              <a:buChar char="•"/>
            </a:pPr>
            <a:endParaRPr lang="en-US" sz="1400" dirty="0"/>
          </a:p>
          <a:p>
            <a:pPr marL="400050" indent="-228600">
              <a:buFont typeface="Arial" panose="020B0604020202020204" pitchFamily="34" charset="0"/>
              <a:buChar char="•"/>
            </a:pPr>
            <a:endParaRPr lang="en-US" sz="1400" dirty="0"/>
          </a:p>
          <a:p>
            <a:pPr marL="400050" indent="-228600">
              <a:buFont typeface="Arial" panose="020B0604020202020204" pitchFamily="34" charset="0"/>
              <a:buChar char="•"/>
            </a:pPr>
            <a:endParaRPr lang="en-US" sz="1400" dirty="0"/>
          </a:p>
          <a:p>
            <a:pPr marL="285750" indent="-228600">
              <a:buFont typeface="Arial" panose="020B0604020202020204" pitchFamily="34" charset="0"/>
              <a:buChar char="•"/>
            </a:pPr>
            <a:endParaRPr lang="en-US" sz="1400" dirty="0"/>
          </a:p>
          <a:p>
            <a:pPr marL="285750" indent="-228600">
              <a:buFont typeface="Arial" panose="020B0604020202020204" pitchFamily="34" charset="0"/>
              <a:buChar char="•"/>
            </a:pPr>
            <a:endParaRPr lang="en-US" sz="1400" dirty="0"/>
          </a:p>
          <a:p>
            <a:pPr marL="285750" indent="-228600">
              <a:buFont typeface="Arial" panose="020B0604020202020204" pitchFamily="34" charset="0"/>
              <a:buChar char="•"/>
            </a:pPr>
            <a:endParaRPr lang="en-US" sz="1400" dirty="0"/>
          </a:p>
          <a:p>
            <a:pPr marL="285750" indent="-228600">
              <a:buFont typeface="Arial" panose="020B0604020202020204" pitchFamily="34" charset="0"/>
              <a:buChar char="•"/>
            </a:pPr>
            <a:endParaRPr lang="en-US" sz="1400" dirty="0"/>
          </a:p>
          <a:p>
            <a:pPr indent="-228600">
              <a:buFont typeface="Arial" panose="020B0604020202020204" pitchFamily="34" charset="0"/>
              <a:buChar char="•"/>
            </a:pPr>
            <a:endParaRPr lang="en-US" sz="1400" dirty="0"/>
          </a:p>
          <a:p>
            <a:pPr indent="-228600">
              <a:buFont typeface="Arial" panose="020B0604020202020204" pitchFamily="34" charset="0"/>
              <a:buChar char="•"/>
            </a:pPr>
            <a:endParaRPr lang="en-US" sz="1400" dirty="0"/>
          </a:p>
        </p:txBody>
      </p:sp>
    </p:spTree>
    <p:extLst>
      <p:ext uri="{BB962C8B-B14F-4D97-AF65-F5344CB8AC3E}">
        <p14:creationId xmlns:p14="http://schemas.microsoft.com/office/powerpoint/2010/main" val="3998072153"/>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descr="Illustrations of Gender Dysphoria – Trip Out TV">
            <a:extLst>
              <a:ext uri="{FF2B5EF4-FFF2-40B4-BE49-F238E27FC236}">
                <a16:creationId xmlns:a16="http://schemas.microsoft.com/office/drawing/2014/main" id="{9BD8A3BD-4F36-DE43-A0AE-23167DC415B0}"/>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r="9090" b="23901"/>
          <a:stretch/>
        </p:blipFill>
        <p:spPr bwMode="auto">
          <a:xfrm>
            <a:off x="412800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CC88234-6EBC-504C-B8B7-881FA831C08F}"/>
              </a:ext>
            </a:extLst>
          </p:cNvPr>
          <p:cNvSpPr>
            <a:spLocks noGrp="1"/>
          </p:cNvSpPr>
          <p:nvPr>
            <p:ph type="title"/>
          </p:nvPr>
        </p:nvSpPr>
        <p:spPr>
          <a:xfrm>
            <a:off x="301797" y="668815"/>
            <a:ext cx="7115556" cy="1099300"/>
          </a:xfrm>
        </p:spPr>
        <p:txBody>
          <a:bodyPr vert="horz" lIns="91440" tIns="45720" rIns="91440" bIns="45720" rtlCol="0" anchor="b">
            <a:noAutofit/>
          </a:bodyPr>
          <a:lstStyle/>
          <a:p>
            <a:r>
              <a:rPr lang="en-US" sz="3600" dirty="0"/>
              <a:t>Hormone therapies for trans people</a:t>
            </a:r>
          </a:p>
        </p:txBody>
      </p:sp>
      <p:sp>
        <p:nvSpPr>
          <p:cNvPr id="18" name="Rectangle 17">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 name="Rectangle 19">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0D8B8A46-BB45-1C47-81C4-95F63D2B282F}"/>
              </a:ext>
            </a:extLst>
          </p:cNvPr>
          <p:cNvSpPr>
            <a:spLocks noGrp="1"/>
          </p:cNvSpPr>
          <p:nvPr>
            <p:ph type="body" sz="half" idx="2"/>
          </p:nvPr>
        </p:nvSpPr>
        <p:spPr>
          <a:xfrm>
            <a:off x="301797" y="2406470"/>
            <a:ext cx="6496050" cy="4343614"/>
          </a:xfrm>
        </p:spPr>
        <p:txBody>
          <a:bodyPr vert="horz" lIns="91440" tIns="45720" rIns="91440" bIns="45720" rtlCol="0" anchor="t">
            <a:normAutofit fontScale="77500" lnSpcReduction="20000"/>
          </a:bodyPr>
          <a:lstStyle/>
          <a:p>
            <a:pPr indent="-228600">
              <a:buFont typeface="Arial" panose="020B0604020202020204" pitchFamily="34" charset="0"/>
              <a:buChar char="•"/>
            </a:pPr>
            <a:endParaRPr lang="en-US" sz="1400" dirty="0">
              <a:latin typeface="+mj-lt"/>
            </a:endParaRPr>
          </a:p>
          <a:p>
            <a:pPr marL="342900" indent="-228600">
              <a:lnSpc>
                <a:spcPct val="120000"/>
              </a:lnSpc>
              <a:buFont typeface="Arial" panose="020B0604020202020204" pitchFamily="34" charset="0"/>
              <a:buChar char="•"/>
            </a:pPr>
            <a:r>
              <a:rPr lang="en-US" sz="3100" dirty="0">
                <a:latin typeface="+mj-lt"/>
              </a:rPr>
              <a:t>Broad aim to suppress endogenous system and  replace with cross-sex hormone</a:t>
            </a:r>
          </a:p>
          <a:p>
            <a:pPr marL="342900" indent="-228600">
              <a:lnSpc>
                <a:spcPct val="120000"/>
              </a:lnSpc>
              <a:buFont typeface="Arial" panose="020B0604020202020204" pitchFamily="34" charset="0"/>
              <a:buChar char="•"/>
            </a:pPr>
            <a:r>
              <a:rPr lang="en-US" sz="3100" dirty="0">
                <a:latin typeface="+mj-lt"/>
              </a:rPr>
              <a:t>Dosing according to a target range </a:t>
            </a:r>
          </a:p>
          <a:p>
            <a:pPr marL="342900" indent="-228600">
              <a:lnSpc>
                <a:spcPct val="120000"/>
              </a:lnSpc>
              <a:buFont typeface="Arial" panose="020B0604020202020204" pitchFamily="34" charset="0"/>
              <a:buChar char="•"/>
            </a:pPr>
            <a:r>
              <a:rPr lang="en-US" sz="3100" dirty="0">
                <a:latin typeface="+mj-lt"/>
              </a:rPr>
              <a:t>Standard formulations all used in cis gender pop.</a:t>
            </a:r>
          </a:p>
          <a:p>
            <a:pPr marL="342900" indent="-228600">
              <a:lnSpc>
                <a:spcPct val="120000"/>
              </a:lnSpc>
              <a:buFont typeface="Arial" panose="020B0604020202020204" pitchFamily="34" charset="0"/>
              <a:buChar char="•"/>
            </a:pPr>
            <a:r>
              <a:rPr lang="en-US" sz="3100" dirty="0">
                <a:latin typeface="+mj-lt"/>
              </a:rPr>
              <a:t>Well-established globally </a:t>
            </a:r>
            <a:r>
              <a:rPr lang="en-US" sz="3100" b="1" dirty="0">
                <a:latin typeface="+mj-lt"/>
                <a:hlinkClick r:id="rId4"/>
              </a:rPr>
              <a:t>https://academic.oup.com/jcem/article/102/11/3869/4157558</a:t>
            </a:r>
            <a:r>
              <a:rPr lang="en-US" sz="3100" b="1" dirty="0">
                <a:latin typeface="+mj-lt"/>
              </a:rPr>
              <a:t> </a:t>
            </a:r>
          </a:p>
          <a:p>
            <a:pPr marL="342900" indent="-228600">
              <a:lnSpc>
                <a:spcPct val="120000"/>
              </a:lnSpc>
              <a:buFont typeface="Arial" panose="020B0604020202020204" pitchFamily="34" charset="0"/>
              <a:buChar char="•"/>
            </a:pPr>
            <a:r>
              <a:rPr lang="en-US" sz="3100" dirty="0">
                <a:latin typeface="+mj-lt"/>
              </a:rPr>
              <a:t>Low risk treatments, minimal SEs</a:t>
            </a:r>
          </a:p>
          <a:p>
            <a:pPr marL="342900" indent="-228600">
              <a:lnSpc>
                <a:spcPct val="120000"/>
              </a:lnSpc>
              <a:buFont typeface="Arial" panose="020B0604020202020204" pitchFamily="34" charset="0"/>
              <a:buChar char="•"/>
            </a:pPr>
            <a:r>
              <a:rPr lang="en-US" sz="3100" dirty="0">
                <a:latin typeface="+mj-lt"/>
              </a:rPr>
              <a:t>Usually used life-long </a:t>
            </a:r>
          </a:p>
          <a:p>
            <a:pPr marL="342900" indent="-228600">
              <a:buFont typeface="Arial" panose="020B0604020202020204" pitchFamily="34" charset="0"/>
              <a:buChar char="•"/>
            </a:pPr>
            <a:endParaRPr lang="en-US" sz="2000" dirty="0"/>
          </a:p>
        </p:txBody>
      </p:sp>
    </p:spTree>
    <p:extLst>
      <p:ext uri="{BB962C8B-B14F-4D97-AF65-F5344CB8AC3E}">
        <p14:creationId xmlns:p14="http://schemas.microsoft.com/office/powerpoint/2010/main" val="106179706"/>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171450" y="151254"/>
            <a:ext cx="6591300" cy="999073"/>
          </a:xfrm>
        </p:spPr>
        <p:txBody>
          <a:bodyPr vert="horz" lIns="91440" tIns="45720" rIns="91440" bIns="45720" rtlCol="0" anchor="b">
            <a:normAutofit/>
          </a:bodyPr>
          <a:lstStyle/>
          <a:p>
            <a:r>
              <a:rPr lang="en-US" sz="3600" dirty="0">
                <a:solidFill>
                  <a:schemeClr val="bg1"/>
                </a:solidFill>
              </a:rPr>
              <a:t>Prescribing g</a:t>
            </a:r>
            <a:r>
              <a:rPr lang="en-US" sz="3600" kern="1200" dirty="0">
                <a:solidFill>
                  <a:schemeClr val="bg1"/>
                </a:solidFill>
                <a:latin typeface="+mj-lt"/>
                <a:ea typeface="+mj-ea"/>
                <a:cs typeface="+mj-cs"/>
              </a:rPr>
              <a:t>uidance for Wales</a:t>
            </a:r>
          </a:p>
        </p:txBody>
      </p:sp>
      <p:cxnSp>
        <p:nvCxnSpPr>
          <p:cNvPr id="17"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171450" y="1749756"/>
            <a:ext cx="6354003" cy="4250988"/>
          </a:xfrm>
        </p:spPr>
        <p:txBody>
          <a:bodyPr vert="horz" lIns="91440" tIns="45720" rIns="91440" bIns="45720" rtlCol="0">
            <a:normAutofit lnSpcReduction="10000"/>
          </a:bodyPr>
          <a:lstStyle/>
          <a:p>
            <a:pPr marL="57150"/>
            <a:endParaRPr lang="en-US" sz="2000" dirty="0">
              <a:solidFill>
                <a:schemeClr val="bg1"/>
              </a:solidFill>
            </a:endParaRPr>
          </a:p>
          <a:p>
            <a:pPr marL="285750" indent="-228600">
              <a:buFont typeface="Arial" panose="020B0604020202020204" pitchFamily="34" charset="0"/>
              <a:buChar char="•"/>
            </a:pPr>
            <a:r>
              <a:rPr lang="en-US" sz="2400" dirty="0">
                <a:solidFill>
                  <a:schemeClr val="bg1"/>
                </a:solidFill>
                <a:latin typeface="+mj-lt"/>
              </a:rPr>
              <a:t>AWMSG guidance for the non-specialist 2019 </a:t>
            </a:r>
          </a:p>
          <a:p>
            <a:pPr marL="285750" indent="-228600">
              <a:buFont typeface="Arial" panose="020B0604020202020204" pitchFamily="34" charset="0"/>
              <a:buChar char="•"/>
            </a:pPr>
            <a:r>
              <a:rPr lang="en-US" sz="2400" dirty="0">
                <a:solidFill>
                  <a:schemeClr val="bg1"/>
                </a:solidFill>
                <a:latin typeface="+mj-lt"/>
              </a:rPr>
              <a:t>UK-wide consultation</a:t>
            </a:r>
          </a:p>
          <a:p>
            <a:pPr marL="285750" indent="-228600">
              <a:buFont typeface="Arial" panose="020B0604020202020204" pitchFamily="34" charset="0"/>
              <a:buChar char="•"/>
            </a:pPr>
            <a:r>
              <a:rPr lang="en-US" sz="2400" dirty="0">
                <a:solidFill>
                  <a:schemeClr val="bg1"/>
                </a:solidFill>
                <a:latin typeface="+mj-lt"/>
              </a:rPr>
              <a:t>Aim to simplify. inc. flow charts</a:t>
            </a:r>
          </a:p>
          <a:p>
            <a:pPr marL="285750" indent="-228600">
              <a:buFont typeface="Arial" panose="020B0604020202020204" pitchFamily="34" charset="0"/>
              <a:buChar char="•"/>
            </a:pPr>
            <a:r>
              <a:rPr lang="en-US" sz="2400" dirty="0">
                <a:solidFill>
                  <a:schemeClr val="bg1"/>
                </a:solidFill>
                <a:latin typeface="+mj-lt"/>
              </a:rPr>
              <a:t>Standardized regimens</a:t>
            </a:r>
          </a:p>
          <a:p>
            <a:pPr marL="285750" indent="-228600">
              <a:lnSpc>
                <a:spcPct val="110000"/>
              </a:lnSpc>
              <a:buFont typeface="Arial" panose="020B0604020202020204" pitchFamily="34" charset="0"/>
              <a:buChar char="•"/>
            </a:pPr>
            <a:r>
              <a:rPr lang="en-US" sz="2400" dirty="0">
                <a:solidFill>
                  <a:schemeClr val="bg1"/>
                </a:solidFill>
                <a:latin typeface="+mj-lt"/>
              </a:rPr>
              <a:t>Publicly available   </a:t>
            </a:r>
            <a:r>
              <a:rPr lang="en-US" sz="2400" dirty="0">
                <a:solidFill>
                  <a:schemeClr val="bg1"/>
                </a:solidFill>
                <a:latin typeface="+mj-lt"/>
                <a:hlinkClick r:id="rId3"/>
              </a:rPr>
              <a:t>https://awmsg.nhs.wales/medicines-appraisals-and-guidance/medicines-optimisation/prescribing-guidance/endocrine-management-of-gender-dysphoria-in-adults/</a:t>
            </a:r>
            <a:endParaRPr lang="en-US" sz="2400" dirty="0">
              <a:solidFill>
                <a:schemeClr val="bg1"/>
              </a:solidFill>
              <a:latin typeface="+mj-lt"/>
            </a:endParaRPr>
          </a:p>
          <a:p>
            <a:pPr marL="285750" indent="-228600">
              <a:lnSpc>
                <a:spcPct val="110000"/>
              </a:lnSpc>
              <a:buFont typeface="Arial" panose="020B0604020202020204" pitchFamily="34" charset="0"/>
              <a:buChar char="•"/>
            </a:pPr>
            <a:endParaRPr lang="en-US" sz="2000" dirty="0">
              <a:solidFill>
                <a:schemeClr val="bg1"/>
              </a:solidFill>
            </a:endParaRPr>
          </a:p>
          <a:p>
            <a:pPr marL="285750" indent="-228600">
              <a:buFont typeface="Arial" panose="020B0604020202020204" pitchFamily="34" charset="0"/>
              <a:buChar char="•"/>
            </a:pPr>
            <a:endParaRPr lang="en-US" sz="2000" dirty="0">
              <a:solidFill>
                <a:schemeClr val="bg1"/>
              </a:solidFill>
            </a:endParaRP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Content Placeholder 4">
            <a:extLst>
              <a:ext uri="{FF2B5EF4-FFF2-40B4-BE49-F238E27FC236}">
                <a16:creationId xmlns:a16="http://schemas.microsoft.com/office/drawing/2014/main" id="{27E4DB18-6AC1-B945-BC0B-EB65C136D620}"/>
              </a:ext>
            </a:extLst>
          </p:cNvPr>
          <p:cNvPicPr>
            <a:picLocks noGrp="1" noChangeAspect="1"/>
          </p:cNvPicPr>
          <p:nvPr>
            <p:ph idx="1"/>
          </p:nvPr>
        </p:nvPicPr>
        <p:blipFill>
          <a:blip r:embed="rId4"/>
          <a:stretch>
            <a:fillRect/>
          </a:stretch>
        </p:blipFill>
        <p:spPr>
          <a:xfrm>
            <a:off x="7051555" y="0"/>
            <a:ext cx="4851639" cy="6858000"/>
          </a:xfrm>
          <a:prstGeom prst="rect">
            <a:avLst/>
          </a:prstGeom>
        </p:spPr>
      </p:pic>
    </p:spTree>
    <p:extLst>
      <p:ext uri="{BB962C8B-B14F-4D97-AF65-F5344CB8AC3E}">
        <p14:creationId xmlns:p14="http://schemas.microsoft.com/office/powerpoint/2010/main" val="3587003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307219" y="584923"/>
            <a:ext cx="5924550" cy="799970"/>
          </a:xfrm>
        </p:spPr>
        <p:txBody>
          <a:bodyPr vert="horz" lIns="91440" tIns="45720" rIns="91440" bIns="45720" rtlCol="0" anchor="b">
            <a:noAutofit/>
          </a:bodyPr>
          <a:lstStyle/>
          <a:p>
            <a:r>
              <a:rPr lang="en-US" sz="3600" kern="1200" dirty="0">
                <a:solidFill>
                  <a:schemeClr val="bg1"/>
                </a:solidFill>
                <a:latin typeface="+mj-lt"/>
                <a:ea typeface="+mj-ea"/>
                <a:cs typeface="+mj-cs"/>
              </a:rPr>
              <a:t>Testosterone overview</a:t>
            </a:r>
          </a:p>
        </p:txBody>
      </p:sp>
      <p:cxnSp>
        <p:nvCxnSpPr>
          <p:cNvPr id="17"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307219" y="1749762"/>
            <a:ext cx="7350881" cy="4028153"/>
          </a:xfrm>
        </p:spPr>
        <p:txBody>
          <a:bodyPr vert="horz" lIns="91440" tIns="45720" rIns="91440" bIns="45720" rtlCol="0">
            <a:normAutofit/>
          </a:bodyPr>
          <a:lstStyle/>
          <a:p>
            <a:endParaRPr lang="en-US" sz="2000" dirty="0">
              <a:solidFill>
                <a:schemeClr val="bg1"/>
              </a:solidFill>
              <a:latin typeface="+mj-lt"/>
            </a:endParaRPr>
          </a:p>
          <a:p>
            <a:pPr marL="285750" indent="-228600">
              <a:buFont typeface="Arial" panose="020B0604020202020204" pitchFamily="34" charset="0"/>
              <a:buChar char="•"/>
            </a:pPr>
            <a:r>
              <a:rPr lang="en-US" sz="2400" dirty="0">
                <a:solidFill>
                  <a:schemeClr val="bg1"/>
                </a:solidFill>
                <a:latin typeface="+mj-lt"/>
              </a:rPr>
              <a:t>Topical or injectable </a:t>
            </a:r>
          </a:p>
          <a:p>
            <a:pPr marL="285750" indent="-228600">
              <a:buFont typeface="Arial" panose="020B0604020202020204" pitchFamily="34" charset="0"/>
              <a:buChar char="•"/>
            </a:pPr>
            <a:r>
              <a:rPr lang="en-US" sz="2400" dirty="0" err="1">
                <a:solidFill>
                  <a:schemeClr val="bg1"/>
                </a:solidFill>
                <a:latin typeface="+mj-lt"/>
              </a:rPr>
              <a:t>Testogel</a:t>
            </a:r>
            <a:r>
              <a:rPr lang="en-US" sz="2400" dirty="0">
                <a:solidFill>
                  <a:schemeClr val="bg1"/>
                </a:solidFill>
                <a:latin typeface="+mj-lt"/>
              </a:rPr>
              <a:t> 16.2mg/g gel – 20mg per actuation</a:t>
            </a:r>
          </a:p>
          <a:p>
            <a:pPr marL="285750" indent="-228600">
              <a:buFont typeface="Arial" panose="020B0604020202020204" pitchFamily="34" charset="0"/>
              <a:buChar char="•"/>
            </a:pPr>
            <a:r>
              <a:rPr lang="en-US" sz="2400" dirty="0" err="1">
                <a:solidFill>
                  <a:schemeClr val="bg1"/>
                </a:solidFill>
                <a:latin typeface="+mj-lt"/>
              </a:rPr>
              <a:t>Tostran</a:t>
            </a:r>
            <a:r>
              <a:rPr lang="en-US" sz="2400" dirty="0">
                <a:solidFill>
                  <a:schemeClr val="bg1"/>
                </a:solidFill>
                <a:latin typeface="+mj-lt"/>
              </a:rPr>
              <a:t> 2% gel – 10mg per actuation</a:t>
            </a:r>
          </a:p>
          <a:p>
            <a:pPr marL="285750" indent="-228600">
              <a:buFont typeface="Arial" panose="020B0604020202020204" pitchFamily="34" charset="0"/>
              <a:buChar char="•"/>
            </a:pPr>
            <a:r>
              <a:rPr lang="en-US" sz="2400" dirty="0" err="1">
                <a:solidFill>
                  <a:schemeClr val="tx1">
                    <a:lumMod val="50000"/>
                    <a:lumOff val="50000"/>
                  </a:schemeClr>
                </a:solidFill>
                <a:latin typeface="+mj-lt"/>
              </a:rPr>
              <a:t>Testavan</a:t>
            </a:r>
            <a:r>
              <a:rPr lang="en-US" sz="2400" dirty="0">
                <a:solidFill>
                  <a:schemeClr val="tx1">
                    <a:lumMod val="50000"/>
                    <a:lumOff val="50000"/>
                  </a:schemeClr>
                </a:solidFill>
                <a:latin typeface="+mj-lt"/>
              </a:rPr>
              <a:t> gel – 23mg per actuation</a:t>
            </a:r>
          </a:p>
          <a:p>
            <a:pPr marL="285750" indent="-228600">
              <a:buFont typeface="Arial" panose="020B0604020202020204" pitchFamily="34" charset="0"/>
              <a:buChar char="•"/>
            </a:pPr>
            <a:r>
              <a:rPr lang="en-US" sz="2400" dirty="0" err="1">
                <a:solidFill>
                  <a:schemeClr val="tx1">
                    <a:lumMod val="50000"/>
                    <a:lumOff val="50000"/>
                  </a:schemeClr>
                </a:solidFill>
                <a:latin typeface="+mj-lt"/>
              </a:rPr>
              <a:t>Sustanon</a:t>
            </a:r>
            <a:r>
              <a:rPr lang="en-US" sz="2400" dirty="0">
                <a:solidFill>
                  <a:schemeClr val="tx1">
                    <a:lumMod val="50000"/>
                    <a:lumOff val="50000"/>
                  </a:schemeClr>
                </a:solidFill>
                <a:latin typeface="+mj-lt"/>
              </a:rPr>
              <a:t> /</a:t>
            </a:r>
            <a:r>
              <a:rPr lang="en-US" sz="2400" dirty="0" err="1">
                <a:solidFill>
                  <a:schemeClr val="tx1">
                    <a:lumMod val="50000"/>
                    <a:lumOff val="50000"/>
                  </a:schemeClr>
                </a:solidFill>
                <a:latin typeface="+mj-lt"/>
              </a:rPr>
              <a:t>Delatestryl</a:t>
            </a:r>
            <a:r>
              <a:rPr lang="en-US" sz="2400" dirty="0">
                <a:solidFill>
                  <a:schemeClr val="tx1">
                    <a:lumMod val="50000"/>
                    <a:lumOff val="50000"/>
                  </a:schemeClr>
                </a:solidFill>
                <a:latin typeface="+mj-lt"/>
              </a:rPr>
              <a:t> – short acting – nut/sesame</a:t>
            </a:r>
          </a:p>
          <a:p>
            <a:pPr marL="285750" indent="-228600">
              <a:buFont typeface="Arial" panose="020B0604020202020204" pitchFamily="34" charset="0"/>
              <a:buChar char="•"/>
            </a:pPr>
            <a:r>
              <a:rPr lang="en-US" sz="2400" dirty="0" err="1">
                <a:solidFill>
                  <a:schemeClr val="bg1"/>
                </a:solidFill>
                <a:latin typeface="+mj-lt"/>
              </a:rPr>
              <a:t>Nebido</a:t>
            </a:r>
            <a:r>
              <a:rPr lang="en-US" sz="2400" dirty="0">
                <a:solidFill>
                  <a:schemeClr val="bg1"/>
                </a:solidFill>
                <a:latin typeface="+mj-lt"/>
              </a:rPr>
              <a:t>  – long acting - caster oil </a:t>
            </a:r>
          </a:p>
          <a:p>
            <a:pPr marL="285750" indent="-228600">
              <a:buFont typeface="Arial" panose="020B0604020202020204" pitchFamily="34" charset="0"/>
              <a:buChar char="•"/>
            </a:pPr>
            <a:r>
              <a:rPr lang="en-US" sz="2400" dirty="0">
                <a:solidFill>
                  <a:schemeClr val="bg1"/>
                </a:solidFill>
                <a:latin typeface="+mj-lt"/>
              </a:rPr>
              <a:t>Preference for gel then </a:t>
            </a:r>
            <a:r>
              <a:rPr lang="en-US" sz="2400" dirty="0" err="1">
                <a:solidFill>
                  <a:schemeClr val="bg1"/>
                </a:solidFill>
                <a:latin typeface="+mj-lt"/>
              </a:rPr>
              <a:t>Nebido</a:t>
            </a:r>
            <a:r>
              <a:rPr lang="en-US" sz="2400" dirty="0">
                <a:solidFill>
                  <a:schemeClr val="bg1"/>
                </a:solidFill>
                <a:latin typeface="+mj-lt"/>
              </a:rPr>
              <a:t>, if desired</a:t>
            </a: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Content Placeholder 7" descr="A picture containing graphical user interface&#10;&#10;Description automatically generated">
            <a:extLst>
              <a:ext uri="{FF2B5EF4-FFF2-40B4-BE49-F238E27FC236}">
                <a16:creationId xmlns:a16="http://schemas.microsoft.com/office/drawing/2014/main" id="{B19AFE9E-A862-284E-B417-F44964D581AC}"/>
              </a:ext>
            </a:extLst>
          </p:cNvPr>
          <p:cNvPicPr>
            <a:picLocks noGrp="1" noChangeAspect="1"/>
          </p:cNvPicPr>
          <p:nvPr>
            <p:ph idx="1"/>
          </p:nvPr>
        </p:nvPicPr>
        <p:blipFill>
          <a:blip r:embed="rId3"/>
          <a:stretch>
            <a:fillRect/>
          </a:stretch>
        </p:blipFill>
        <p:spPr>
          <a:xfrm>
            <a:off x="6995298" y="464996"/>
            <a:ext cx="5102111" cy="5806587"/>
          </a:xfrm>
        </p:spPr>
      </p:pic>
    </p:spTree>
    <p:extLst>
      <p:ext uri="{BB962C8B-B14F-4D97-AF65-F5344CB8AC3E}">
        <p14:creationId xmlns:p14="http://schemas.microsoft.com/office/powerpoint/2010/main" val="3642511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470910" y="-1"/>
            <a:ext cx="5625090" cy="1374409"/>
          </a:xfrm>
        </p:spPr>
        <p:txBody>
          <a:bodyPr vert="horz" lIns="91440" tIns="45720" rIns="91440" bIns="45720" rtlCol="0" anchor="b">
            <a:normAutofit/>
          </a:bodyPr>
          <a:lstStyle/>
          <a:p>
            <a:br>
              <a:rPr lang="en-US" sz="3600" kern="1200" dirty="0">
                <a:solidFill>
                  <a:schemeClr val="bg1"/>
                </a:solidFill>
                <a:latin typeface="+mj-lt"/>
                <a:ea typeface="+mj-ea"/>
                <a:cs typeface="+mj-cs"/>
              </a:rPr>
            </a:br>
            <a:r>
              <a:rPr lang="en-US" sz="3600" dirty="0">
                <a:solidFill>
                  <a:schemeClr val="bg1"/>
                </a:solidFill>
              </a:rPr>
              <a:t>T</a:t>
            </a:r>
            <a:r>
              <a:rPr lang="en-US" sz="3600" kern="1200" dirty="0">
                <a:solidFill>
                  <a:schemeClr val="bg1"/>
                </a:solidFill>
                <a:latin typeface="+mj-lt"/>
                <a:ea typeface="+mj-ea"/>
                <a:cs typeface="+mj-cs"/>
              </a:rPr>
              <a:t>estosterone gels</a:t>
            </a:r>
          </a:p>
        </p:txBody>
      </p:sp>
      <p:cxnSp>
        <p:nvCxnSpPr>
          <p:cNvPr id="17"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470910" y="2085503"/>
            <a:ext cx="6577590" cy="3454365"/>
          </a:xfrm>
        </p:spPr>
        <p:txBody>
          <a:bodyPr vert="horz" lIns="91440" tIns="45720" rIns="91440" bIns="45720" rtlCol="0">
            <a:normAutofit/>
          </a:bodyPr>
          <a:lstStyle/>
          <a:p>
            <a:pPr indent="-228600">
              <a:buFont typeface="Arial" panose="020B0604020202020204" pitchFamily="34" charset="0"/>
              <a:buChar char="•"/>
            </a:pPr>
            <a:endParaRPr lang="en-US" sz="2000" dirty="0">
              <a:solidFill>
                <a:schemeClr val="bg1"/>
              </a:solidFill>
              <a:latin typeface="+mj-lt"/>
            </a:endParaRPr>
          </a:p>
          <a:p>
            <a:pPr indent="-228600">
              <a:buFont typeface="Arial" panose="020B0604020202020204" pitchFamily="34" charset="0"/>
              <a:buChar char="•"/>
            </a:pPr>
            <a:r>
              <a:rPr lang="en-US" sz="2400" dirty="0">
                <a:solidFill>
                  <a:schemeClr val="bg1"/>
                </a:solidFill>
                <a:latin typeface="+mj-lt"/>
              </a:rPr>
              <a:t>Standardized schedule </a:t>
            </a:r>
          </a:p>
          <a:p>
            <a:pPr indent="-228600">
              <a:buFont typeface="Arial" panose="020B0604020202020204" pitchFamily="34" charset="0"/>
              <a:buChar char="•"/>
            </a:pPr>
            <a:r>
              <a:rPr lang="en-US" sz="2400" dirty="0" err="1">
                <a:solidFill>
                  <a:schemeClr val="bg1"/>
                </a:solidFill>
                <a:latin typeface="+mj-lt"/>
              </a:rPr>
              <a:t>Testogel</a:t>
            </a:r>
            <a:r>
              <a:rPr lang="en-US" sz="2400" dirty="0">
                <a:solidFill>
                  <a:schemeClr val="bg1"/>
                </a:solidFill>
                <a:latin typeface="+mj-lt"/>
              </a:rPr>
              <a:t> 16.2mg/g, 2 pumps daily</a:t>
            </a:r>
          </a:p>
          <a:p>
            <a:pPr indent="-228600">
              <a:buFont typeface="Arial" panose="020B0604020202020204" pitchFamily="34" charset="0"/>
              <a:buChar char="•"/>
            </a:pPr>
            <a:r>
              <a:rPr lang="en-US" sz="2400" dirty="0">
                <a:solidFill>
                  <a:schemeClr val="bg1"/>
                </a:solidFill>
                <a:latin typeface="+mj-lt"/>
              </a:rPr>
              <a:t>Thigh application </a:t>
            </a:r>
          </a:p>
          <a:p>
            <a:pPr indent="-228600">
              <a:buFont typeface="Arial" panose="020B0604020202020204" pitchFamily="34" charset="0"/>
              <a:buChar char="•"/>
            </a:pPr>
            <a:r>
              <a:rPr lang="en-US" sz="2400" dirty="0">
                <a:solidFill>
                  <a:schemeClr val="bg1"/>
                </a:solidFill>
                <a:latin typeface="+mj-lt"/>
              </a:rPr>
              <a:t>Blood testing 4-6 hours post-application</a:t>
            </a:r>
          </a:p>
          <a:p>
            <a:pPr indent="-228600">
              <a:buFont typeface="Arial" panose="020B0604020202020204" pitchFamily="34" charset="0"/>
              <a:buChar char="•"/>
            </a:pPr>
            <a:r>
              <a:rPr lang="en-US" sz="2400" dirty="0">
                <a:solidFill>
                  <a:srgbClr val="FF0000"/>
                </a:solidFill>
                <a:latin typeface="+mj-lt"/>
              </a:rPr>
              <a:t>Target serum testosterone = 15-20 nmol/l</a:t>
            </a:r>
          </a:p>
          <a:p>
            <a:pPr indent="-228600">
              <a:buFont typeface="Arial" panose="020B0604020202020204" pitchFamily="34" charset="0"/>
              <a:buChar char="•"/>
            </a:pPr>
            <a:r>
              <a:rPr lang="en-US" sz="2400" dirty="0">
                <a:solidFill>
                  <a:schemeClr val="bg1"/>
                </a:solidFill>
                <a:latin typeface="+mj-lt"/>
              </a:rPr>
              <a:t>Lower dose regime - </a:t>
            </a:r>
            <a:r>
              <a:rPr lang="en-US" sz="2400" dirty="0" err="1">
                <a:solidFill>
                  <a:schemeClr val="bg1"/>
                </a:solidFill>
                <a:latin typeface="+mj-lt"/>
              </a:rPr>
              <a:t>Tostran</a:t>
            </a:r>
            <a:r>
              <a:rPr lang="en-US" sz="2400" dirty="0">
                <a:solidFill>
                  <a:schemeClr val="bg1"/>
                </a:solidFill>
                <a:latin typeface="+mj-lt"/>
              </a:rPr>
              <a:t> 2%</a:t>
            </a:r>
          </a:p>
          <a:p>
            <a:pPr indent="-228600">
              <a:buFont typeface="Arial" panose="020B0604020202020204" pitchFamily="34" charset="0"/>
              <a:buChar char="•"/>
            </a:pPr>
            <a:endParaRPr lang="en-US" sz="2000" dirty="0">
              <a:solidFill>
                <a:schemeClr val="bg1"/>
              </a:solidFill>
            </a:endParaRPr>
          </a:p>
          <a:p>
            <a:endParaRPr lang="en-US" sz="2000" dirty="0">
              <a:solidFill>
                <a:schemeClr val="bg1"/>
              </a:solidFill>
            </a:endParaRPr>
          </a:p>
          <a:p>
            <a:pPr indent="-228600">
              <a:buFont typeface="Arial" panose="020B0604020202020204" pitchFamily="34" charset="0"/>
              <a:buChar char="•"/>
            </a:pPr>
            <a:endParaRPr lang="en-US" sz="2000" dirty="0">
              <a:solidFill>
                <a:schemeClr val="bg1"/>
              </a:solidFill>
            </a:endParaRPr>
          </a:p>
          <a:p>
            <a:pPr indent="-228600">
              <a:buFont typeface="Arial" panose="020B0604020202020204" pitchFamily="34" charset="0"/>
              <a:buChar char="•"/>
            </a:pPr>
            <a:endParaRPr lang="en-US" sz="2000" dirty="0">
              <a:solidFill>
                <a:schemeClr val="bg1"/>
              </a:solidFill>
            </a:endParaRP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 name="Content Placeholder 6" descr="Diagram&#10;&#10;Description automatically generated">
            <a:extLst>
              <a:ext uri="{FF2B5EF4-FFF2-40B4-BE49-F238E27FC236}">
                <a16:creationId xmlns:a16="http://schemas.microsoft.com/office/drawing/2014/main" id="{8506991D-F1E2-5844-95BD-C65BC047047D}"/>
              </a:ext>
            </a:extLst>
          </p:cNvPr>
          <p:cNvPicPr>
            <a:picLocks noGrp="1" noChangeAspect="1"/>
          </p:cNvPicPr>
          <p:nvPr>
            <p:ph idx="1"/>
          </p:nvPr>
        </p:nvPicPr>
        <p:blipFill>
          <a:blip r:embed="rId3"/>
          <a:stretch>
            <a:fillRect/>
          </a:stretch>
        </p:blipFill>
        <p:spPr>
          <a:xfrm>
            <a:off x="6940411" y="194595"/>
            <a:ext cx="4953000" cy="6468809"/>
          </a:xfrm>
        </p:spPr>
      </p:pic>
    </p:spTree>
    <p:extLst>
      <p:ext uri="{BB962C8B-B14F-4D97-AF65-F5344CB8AC3E}">
        <p14:creationId xmlns:p14="http://schemas.microsoft.com/office/powerpoint/2010/main" val="2145176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171450" y="83432"/>
            <a:ext cx="6229350" cy="1256638"/>
          </a:xfrm>
        </p:spPr>
        <p:txBody>
          <a:bodyPr vert="horz" lIns="91440" tIns="45720" rIns="91440" bIns="45720" rtlCol="0" anchor="b">
            <a:normAutofit/>
          </a:bodyPr>
          <a:lstStyle/>
          <a:p>
            <a:br>
              <a:rPr lang="en-US" sz="3600" kern="1200" dirty="0">
                <a:solidFill>
                  <a:schemeClr val="bg1"/>
                </a:solidFill>
                <a:latin typeface="+mj-lt"/>
                <a:ea typeface="+mj-ea"/>
                <a:cs typeface="+mj-cs"/>
              </a:rPr>
            </a:br>
            <a:r>
              <a:rPr lang="en-US" sz="3600" kern="1200" dirty="0">
                <a:solidFill>
                  <a:schemeClr val="bg1"/>
                </a:solidFill>
                <a:latin typeface="+mj-lt"/>
                <a:ea typeface="+mj-ea"/>
                <a:cs typeface="+mj-cs"/>
              </a:rPr>
              <a:t>Testosterone by </a:t>
            </a:r>
            <a:r>
              <a:rPr lang="en-US" sz="3600" dirty="0">
                <a:solidFill>
                  <a:schemeClr val="bg1"/>
                </a:solidFill>
              </a:rPr>
              <a:t>injection</a:t>
            </a:r>
            <a:endParaRPr lang="en-US" sz="3600" kern="1200" dirty="0">
              <a:solidFill>
                <a:schemeClr val="bg1"/>
              </a:solidFill>
              <a:latin typeface="+mj-lt"/>
              <a:ea typeface="+mj-ea"/>
              <a:cs typeface="+mj-cs"/>
            </a:endParaRPr>
          </a:p>
        </p:txBody>
      </p:sp>
      <p:cxnSp>
        <p:nvCxnSpPr>
          <p:cNvPr id="17"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171450" y="1670309"/>
            <a:ext cx="6920277" cy="4931504"/>
          </a:xfrm>
        </p:spPr>
        <p:txBody>
          <a:bodyPr vert="horz" lIns="91440" tIns="45720" rIns="91440" bIns="45720" rtlCol="0">
            <a:noAutofit/>
          </a:bodyPr>
          <a:lstStyle/>
          <a:p>
            <a:pPr indent="-228600">
              <a:buFont typeface="Arial" panose="020B0604020202020204" pitchFamily="34" charset="0"/>
              <a:buChar char="•"/>
            </a:pPr>
            <a:endParaRPr lang="en-US" sz="2400" dirty="0">
              <a:solidFill>
                <a:schemeClr val="bg1"/>
              </a:solidFill>
              <a:latin typeface="+mj-lt"/>
            </a:endParaRPr>
          </a:p>
          <a:p>
            <a:pPr indent="-228600">
              <a:buFont typeface="Arial" panose="020B0604020202020204" pitchFamily="34" charset="0"/>
              <a:buChar char="•"/>
            </a:pPr>
            <a:r>
              <a:rPr lang="en-US" sz="2400" dirty="0">
                <a:solidFill>
                  <a:schemeClr val="bg1"/>
                </a:solidFill>
                <a:latin typeface="+mj-lt"/>
              </a:rPr>
              <a:t>Typically switch to </a:t>
            </a:r>
            <a:r>
              <a:rPr lang="en-US" sz="2400" dirty="0" err="1">
                <a:solidFill>
                  <a:schemeClr val="bg1"/>
                </a:solidFill>
                <a:latin typeface="+mj-lt"/>
              </a:rPr>
              <a:t>Nebido</a:t>
            </a:r>
            <a:r>
              <a:rPr lang="en-US" sz="2400" dirty="0">
                <a:solidFill>
                  <a:schemeClr val="bg1"/>
                </a:solidFill>
                <a:latin typeface="+mj-lt"/>
              </a:rPr>
              <a:t> after trial with gel</a:t>
            </a:r>
          </a:p>
          <a:p>
            <a:pPr indent="-228600">
              <a:buFont typeface="Arial" panose="020B0604020202020204" pitchFamily="34" charset="0"/>
              <a:buChar char="•"/>
            </a:pPr>
            <a:r>
              <a:rPr lang="en-US" sz="2400" dirty="0">
                <a:solidFill>
                  <a:schemeClr val="bg1"/>
                </a:solidFill>
                <a:latin typeface="+mj-lt"/>
              </a:rPr>
              <a:t>Straight forward loading schedule</a:t>
            </a:r>
          </a:p>
          <a:p>
            <a:pPr indent="-228600">
              <a:buFont typeface="Arial" panose="020B0604020202020204" pitchFamily="34" charset="0"/>
              <a:buChar char="•"/>
            </a:pPr>
            <a:r>
              <a:rPr lang="en-US" sz="2400" dirty="0">
                <a:solidFill>
                  <a:schemeClr val="bg1"/>
                </a:solidFill>
                <a:latin typeface="+mj-lt"/>
              </a:rPr>
              <a:t>Dose fixed at </a:t>
            </a:r>
            <a:r>
              <a:rPr lang="en-US" sz="2400" dirty="0" err="1">
                <a:solidFill>
                  <a:schemeClr val="bg1"/>
                </a:solidFill>
                <a:latin typeface="+mj-lt"/>
              </a:rPr>
              <a:t>Nebido</a:t>
            </a:r>
            <a:r>
              <a:rPr lang="en-US" sz="2400" dirty="0">
                <a:solidFill>
                  <a:schemeClr val="bg1"/>
                </a:solidFill>
                <a:latin typeface="+mj-lt"/>
              </a:rPr>
              <a:t> 1g</a:t>
            </a:r>
          </a:p>
          <a:p>
            <a:pPr indent="-228600">
              <a:buFont typeface="Arial" panose="020B0604020202020204" pitchFamily="34" charset="0"/>
              <a:buChar char="•"/>
            </a:pPr>
            <a:r>
              <a:rPr lang="en-US" sz="2400" dirty="0">
                <a:solidFill>
                  <a:schemeClr val="bg1"/>
                </a:solidFill>
                <a:latin typeface="+mj-lt"/>
              </a:rPr>
              <a:t>Typical interval is 12-14 weeks</a:t>
            </a:r>
          </a:p>
          <a:p>
            <a:pPr indent="-228600">
              <a:buFont typeface="Arial" panose="020B0604020202020204" pitchFamily="34" charset="0"/>
              <a:buChar char="•"/>
            </a:pPr>
            <a:r>
              <a:rPr lang="en-US" sz="2400" dirty="0">
                <a:solidFill>
                  <a:schemeClr val="bg1"/>
                </a:solidFill>
                <a:latin typeface="+mj-lt"/>
              </a:rPr>
              <a:t>Testing always on day of, or up to 2 days before inj.</a:t>
            </a:r>
          </a:p>
          <a:p>
            <a:pPr indent="-228600">
              <a:buFont typeface="Arial" panose="020B0604020202020204" pitchFamily="34" charset="0"/>
              <a:buChar char="•"/>
            </a:pPr>
            <a:r>
              <a:rPr lang="en-US" sz="2400" dirty="0">
                <a:solidFill>
                  <a:srgbClr val="FF0000"/>
                </a:solidFill>
                <a:latin typeface="+mj-lt"/>
              </a:rPr>
              <a:t>Target trough testosterone = 15-20 nmol/l </a:t>
            </a: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Content Placeholder 7" descr="Diagram&#10;&#10;Description automatically generated">
            <a:extLst>
              <a:ext uri="{FF2B5EF4-FFF2-40B4-BE49-F238E27FC236}">
                <a16:creationId xmlns:a16="http://schemas.microsoft.com/office/drawing/2014/main" id="{F1F3D910-D152-E542-ACAF-1BB4E8252E91}"/>
              </a:ext>
            </a:extLst>
          </p:cNvPr>
          <p:cNvPicPr>
            <a:picLocks noGrp="1" noChangeAspect="1"/>
          </p:cNvPicPr>
          <p:nvPr>
            <p:ph idx="1"/>
          </p:nvPr>
        </p:nvPicPr>
        <p:blipFill>
          <a:blip r:embed="rId3"/>
          <a:stretch>
            <a:fillRect/>
          </a:stretch>
        </p:blipFill>
        <p:spPr>
          <a:xfrm>
            <a:off x="7101887" y="82426"/>
            <a:ext cx="4959327" cy="6669811"/>
          </a:xfrm>
        </p:spPr>
      </p:pic>
    </p:spTree>
    <p:extLst>
      <p:ext uri="{BB962C8B-B14F-4D97-AF65-F5344CB8AC3E}">
        <p14:creationId xmlns:p14="http://schemas.microsoft.com/office/powerpoint/2010/main" val="1824968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52047-9A4B-B149-81AC-780FFC8A0B0E}"/>
              </a:ext>
            </a:extLst>
          </p:cNvPr>
          <p:cNvSpPr>
            <a:spLocks noGrp="1"/>
          </p:cNvSpPr>
          <p:nvPr>
            <p:ph type="title"/>
          </p:nvPr>
        </p:nvSpPr>
        <p:spPr>
          <a:xfrm>
            <a:off x="36284" y="354051"/>
            <a:ext cx="4472855" cy="2481852"/>
          </a:xfrm>
        </p:spPr>
        <p:txBody>
          <a:bodyPr vert="horz" lIns="91440" tIns="45720" rIns="91440" bIns="45720" rtlCol="0" anchor="b">
            <a:normAutofit/>
          </a:bodyPr>
          <a:lstStyle/>
          <a:p>
            <a:pPr algn="ctr"/>
            <a:r>
              <a:rPr lang="en-US" dirty="0"/>
              <a:t>M</a:t>
            </a:r>
            <a:r>
              <a:rPr lang="en-US" kern="1200" dirty="0">
                <a:latin typeface="+mj-lt"/>
                <a:ea typeface="+mj-ea"/>
                <a:cs typeface="+mj-cs"/>
              </a:rPr>
              <a:t>anifestations </a:t>
            </a:r>
            <a:br>
              <a:rPr lang="en-US" kern="1200" dirty="0">
                <a:latin typeface="+mj-lt"/>
                <a:ea typeface="+mj-ea"/>
                <a:cs typeface="+mj-cs"/>
              </a:rPr>
            </a:br>
            <a:r>
              <a:rPr lang="en-US" kern="1200" dirty="0">
                <a:latin typeface="+mj-lt"/>
                <a:ea typeface="+mj-ea"/>
                <a:cs typeface="+mj-cs"/>
              </a:rPr>
              <a:t>of male puberty</a:t>
            </a:r>
            <a:br>
              <a:rPr lang="en-US" kern="1200" dirty="0">
                <a:solidFill>
                  <a:srgbClr val="FFFFFF"/>
                </a:solidFill>
                <a:latin typeface="+mj-lt"/>
                <a:ea typeface="+mj-ea"/>
                <a:cs typeface="+mj-cs"/>
              </a:rPr>
            </a:br>
            <a:endParaRPr lang="en-US" kern="1200" dirty="0">
              <a:solidFill>
                <a:srgbClr val="FFFFFF"/>
              </a:solidFill>
              <a:latin typeface="+mj-lt"/>
              <a:ea typeface="+mj-ea"/>
              <a:cs typeface="+mj-cs"/>
            </a:endParaRPr>
          </a:p>
        </p:txBody>
      </p:sp>
      <p:pic>
        <p:nvPicPr>
          <p:cNvPr id="4" name="Content Placeholder 3" descr="A picture containing screenshot, text&#10;&#10;Description automatically generated">
            <a:extLst>
              <a:ext uri="{FF2B5EF4-FFF2-40B4-BE49-F238E27FC236}">
                <a16:creationId xmlns:a16="http://schemas.microsoft.com/office/drawing/2014/main" id="{CB3B157A-B2AF-074E-8B88-BF1534E8F6A1}"/>
              </a:ext>
            </a:extLst>
          </p:cNvPr>
          <p:cNvPicPr>
            <a:picLocks noGrp="1" noChangeAspect="1"/>
          </p:cNvPicPr>
          <p:nvPr>
            <p:ph idx="1"/>
          </p:nvPr>
        </p:nvPicPr>
        <p:blipFill>
          <a:blip r:embed="rId3"/>
          <a:stretch>
            <a:fillRect/>
          </a:stretch>
        </p:blipFill>
        <p:spPr>
          <a:xfrm>
            <a:off x="5147092" y="354051"/>
            <a:ext cx="6370671" cy="6179552"/>
          </a:xfrm>
          <a:prstGeom prst="rect">
            <a:avLst/>
          </a:prstGeom>
        </p:spPr>
      </p:pic>
      <p:pic>
        <p:nvPicPr>
          <p:cNvPr id="9" name="Picture 8">
            <a:extLst>
              <a:ext uri="{FF2B5EF4-FFF2-40B4-BE49-F238E27FC236}">
                <a16:creationId xmlns:a16="http://schemas.microsoft.com/office/drawing/2014/main" id="{EEA82DA0-D0A7-5E4E-8999-93E614C4C0CB}"/>
              </a:ext>
            </a:extLst>
          </p:cNvPr>
          <p:cNvPicPr>
            <a:picLocks noChangeAspect="1"/>
          </p:cNvPicPr>
          <p:nvPr/>
        </p:nvPicPr>
        <p:blipFill>
          <a:blip r:embed="rId4"/>
          <a:stretch>
            <a:fillRect/>
          </a:stretch>
        </p:blipFill>
        <p:spPr>
          <a:xfrm>
            <a:off x="512627" y="5052052"/>
            <a:ext cx="1422400" cy="1422400"/>
          </a:xfrm>
          <a:prstGeom prst="rect">
            <a:avLst/>
          </a:prstGeom>
        </p:spPr>
      </p:pic>
      <p:pic>
        <p:nvPicPr>
          <p:cNvPr id="11" name="Picture 10">
            <a:extLst>
              <a:ext uri="{FF2B5EF4-FFF2-40B4-BE49-F238E27FC236}">
                <a16:creationId xmlns:a16="http://schemas.microsoft.com/office/drawing/2014/main" id="{2F07D1CC-30E8-7F41-9A8F-DD694C3C3CD7}"/>
              </a:ext>
            </a:extLst>
          </p:cNvPr>
          <p:cNvPicPr>
            <a:picLocks noChangeAspect="1"/>
          </p:cNvPicPr>
          <p:nvPr/>
        </p:nvPicPr>
        <p:blipFill>
          <a:blip r:embed="rId5"/>
          <a:stretch>
            <a:fillRect/>
          </a:stretch>
        </p:blipFill>
        <p:spPr>
          <a:xfrm>
            <a:off x="2148758" y="4837888"/>
            <a:ext cx="1859732" cy="1636564"/>
          </a:xfrm>
          <a:prstGeom prst="rect">
            <a:avLst/>
          </a:prstGeom>
        </p:spPr>
      </p:pic>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D2515AC9-B9BD-204B-84E3-7DFB9CD97C92}"/>
                  </a:ext>
                </a:extLst>
              </p14:cNvPr>
              <p14:cNvContentPartPr/>
              <p14:nvPr/>
            </p14:nvContentPartPr>
            <p14:xfrm>
              <a:off x="8911595" y="3577176"/>
              <a:ext cx="3023641" cy="1845429"/>
            </p14:xfrm>
          </p:contentPart>
        </mc:Choice>
        <mc:Fallback xmlns="">
          <p:pic>
            <p:nvPicPr>
              <p:cNvPr id="12" name="Ink 11">
                <a:extLst>
                  <a:ext uri="{FF2B5EF4-FFF2-40B4-BE49-F238E27FC236}">
                    <a16:creationId xmlns:a16="http://schemas.microsoft.com/office/drawing/2014/main" id="{D2515AC9-B9BD-204B-84E3-7DFB9CD97C92}"/>
                  </a:ext>
                </a:extLst>
              </p:cNvPr>
              <p:cNvPicPr/>
              <p:nvPr/>
            </p:nvPicPr>
            <p:blipFill>
              <a:blip r:embed="rId7"/>
              <a:stretch>
                <a:fillRect/>
              </a:stretch>
            </p:blipFill>
            <p:spPr>
              <a:xfrm>
                <a:off x="8873435" y="3539015"/>
                <a:ext cx="3099601" cy="1921392"/>
              </a:xfrm>
              <a:prstGeom prst="rect">
                <a:avLst/>
              </a:prstGeom>
            </p:spPr>
          </p:pic>
        </mc:Fallback>
      </mc:AlternateContent>
    </p:spTree>
    <p:extLst>
      <p:ext uri="{BB962C8B-B14F-4D97-AF65-F5344CB8AC3E}">
        <p14:creationId xmlns:p14="http://schemas.microsoft.com/office/powerpoint/2010/main" val="2258098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171450" y="448722"/>
            <a:ext cx="10972800" cy="715308"/>
          </a:xfrm>
        </p:spPr>
        <p:txBody>
          <a:bodyPr vert="horz" lIns="91440" tIns="45720" rIns="91440" bIns="45720" rtlCol="0" anchor="b">
            <a:normAutofit/>
          </a:bodyPr>
          <a:lstStyle/>
          <a:p>
            <a:r>
              <a:rPr lang="en-US" sz="3600" kern="1200" dirty="0">
                <a:solidFill>
                  <a:schemeClr val="bg1"/>
                </a:solidFill>
                <a:latin typeface="+mj-lt"/>
                <a:ea typeface="+mj-ea"/>
                <a:cs typeface="+mj-cs"/>
              </a:rPr>
              <a:t>Adjunctive treatments for AFAB : menstrual cessation</a:t>
            </a:r>
          </a:p>
        </p:txBody>
      </p:sp>
      <p:cxnSp>
        <p:nvCxnSpPr>
          <p:cNvPr id="17"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334099" y="1150328"/>
            <a:ext cx="8838113" cy="4810230"/>
          </a:xfrm>
        </p:spPr>
        <p:txBody>
          <a:bodyPr vert="horz" lIns="91440" tIns="45720" rIns="91440" bIns="45720" rtlCol="0">
            <a:normAutofit/>
          </a:bodyPr>
          <a:lstStyle/>
          <a:p>
            <a:endParaRPr lang="en-US" sz="2400" dirty="0">
              <a:solidFill>
                <a:schemeClr val="bg1"/>
              </a:solidFill>
              <a:latin typeface="+mj-lt"/>
            </a:endParaRPr>
          </a:p>
          <a:p>
            <a:endParaRPr lang="en-US" sz="2400" dirty="0">
              <a:solidFill>
                <a:schemeClr val="bg1"/>
              </a:solidFill>
              <a:latin typeface="+mj-lt"/>
            </a:endParaRPr>
          </a:p>
          <a:p>
            <a:pPr indent="-228600">
              <a:buFont typeface="Arial" panose="020B0604020202020204" pitchFamily="34" charset="0"/>
              <a:buChar char="•"/>
            </a:pPr>
            <a:r>
              <a:rPr lang="en-US" sz="2400" dirty="0">
                <a:solidFill>
                  <a:schemeClr val="bg1"/>
                </a:solidFill>
                <a:latin typeface="+mj-lt"/>
              </a:rPr>
              <a:t>Language: “bleeds”, follow patient </a:t>
            </a:r>
          </a:p>
          <a:p>
            <a:pPr indent="-228600">
              <a:buFont typeface="Arial" panose="020B0604020202020204" pitchFamily="34" charset="0"/>
              <a:buChar char="•"/>
            </a:pPr>
            <a:r>
              <a:rPr lang="en-US" sz="2400" dirty="0">
                <a:solidFill>
                  <a:schemeClr val="bg1"/>
                </a:solidFill>
                <a:latin typeface="+mj-lt"/>
              </a:rPr>
              <a:t>Most people happy to let testosterone work</a:t>
            </a:r>
          </a:p>
          <a:p>
            <a:pPr indent="-228600">
              <a:buFont typeface="Arial" panose="020B0604020202020204" pitchFamily="34" charset="0"/>
              <a:buChar char="•"/>
            </a:pPr>
            <a:r>
              <a:rPr lang="en-US" sz="2400" dirty="0">
                <a:solidFill>
                  <a:schemeClr val="bg1"/>
                </a:solidFill>
                <a:latin typeface="+mj-lt"/>
              </a:rPr>
              <a:t>Others: Provera 10mg BD/TDS – once T&gt;10nmol/l , withdraw </a:t>
            </a:r>
          </a:p>
          <a:p>
            <a:pPr indent="-228600">
              <a:buFont typeface="Arial" panose="020B0604020202020204" pitchFamily="34" charset="0"/>
              <a:buChar char="•"/>
            </a:pPr>
            <a:r>
              <a:rPr lang="en-US" sz="2400" dirty="0">
                <a:solidFill>
                  <a:schemeClr val="bg1"/>
                </a:solidFill>
                <a:latin typeface="+mj-lt"/>
              </a:rPr>
              <a:t>Check if need ongoing contraception, progesterone-based</a:t>
            </a:r>
          </a:p>
          <a:p>
            <a:pPr indent="-228600">
              <a:buFont typeface="Arial" panose="020B0604020202020204" pitchFamily="34" charset="0"/>
              <a:buChar char="•"/>
            </a:pPr>
            <a:r>
              <a:rPr lang="en-US" sz="2400" dirty="0">
                <a:solidFill>
                  <a:schemeClr val="bg1"/>
                </a:solidFill>
                <a:latin typeface="+mj-lt"/>
              </a:rPr>
              <a:t>Persistent cyclical pains – </a:t>
            </a:r>
            <a:r>
              <a:rPr lang="en-US" sz="2400" dirty="0" err="1">
                <a:solidFill>
                  <a:schemeClr val="bg1"/>
                </a:solidFill>
                <a:latin typeface="+mj-lt"/>
              </a:rPr>
              <a:t>GnRHa</a:t>
            </a:r>
            <a:r>
              <a:rPr lang="en-US" sz="2400" dirty="0">
                <a:solidFill>
                  <a:schemeClr val="bg1"/>
                </a:solidFill>
                <a:latin typeface="+mj-lt"/>
              </a:rPr>
              <a:t> as for endometriosis</a:t>
            </a:r>
          </a:p>
          <a:p>
            <a:pPr indent="-228600">
              <a:buFont typeface="Arial" panose="020B0604020202020204" pitchFamily="34" charset="0"/>
              <a:buChar char="•"/>
            </a:pPr>
            <a:r>
              <a:rPr lang="en-US" sz="2400" dirty="0">
                <a:solidFill>
                  <a:schemeClr val="bg1"/>
                </a:solidFill>
                <a:latin typeface="+mj-lt"/>
              </a:rPr>
              <a:t>Bleeding re-starts? Check T levels, if in range inv. as unexplained </a:t>
            </a:r>
          </a:p>
          <a:p>
            <a:pPr indent="-228600">
              <a:buFont typeface="Arial" panose="020B0604020202020204" pitchFamily="34" charset="0"/>
              <a:buChar char="•"/>
            </a:pPr>
            <a:r>
              <a:rPr lang="en-US" sz="2400" dirty="0">
                <a:solidFill>
                  <a:schemeClr val="bg1"/>
                </a:solidFill>
                <a:latin typeface="+mj-lt"/>
              </a:rPr>
              <a:t>NB on low dose regime – start oral Provera then IUS/Depot MPA</a:t>
            </a:r>
            <a:endParaRPr lang="en-US" sz="2000" dirty="0">
              <a:solidFill>
                <a:schemeClr val="bg1"/>
              </a:solidFill>
              <a:latin typeface="+mj-lt"/>
            </a:endParaRPr>
          </a:p>
          <a:p>
            <a:pPr indent="-228600">
              <a:buFont typeface="Arial" panose="020B0604020202020204" pitchFamily="34" charset="0"/>
              <a:buChar char="•"/>
            </a:pPr>
            <a:endParaRPr lang="en-US" sz="2000" dirty="0">
              <a:solidFill>
                <a:schemeClr val="bg1"/>
              </a:solidFill>
            </a:endParaRPr>
          </a:p>
          <a:p>
            <a:pPr indent="-228600">
              <a:buFont typeface="Arial" panose="020B0604020202020204" pitchFamily="34" charset="0"/>
              <a:buChar char="•"/>
            </a:pPr>
            <a:endParaRPr lang="en-US" sz="2000" dirty="0">
              <a:solidFill>
                <a:schemeClr val="bg1"/>
              </a:solidFill>
            </a:endParaRP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26" name="Picture 2" descr="Image result for provera tablets">
            <a:extLst>
              <a:ext uri="{FF2B5EF4-FFF2-40B4-BE49-F238E27FC236}">
                <a16:creationId xmlns:a16="http://schemas.microsoft.com/office/drawing/2014/main" id="{CE0B2FCE-1000-FB44-A8F0-B0FB2F2F64C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067437" y="1329083"/>
            <a:ext cx="2581637" cy="19412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prostap">
            <a:extLst>
              <a:ext uri="{FF2B5EF4-FFF2-40B4-BE49-F238E27FC236}">
                <a16:creationId xmlns:a16="http://schemas.microsoft.com/office/drawing/2014/main" id="{C8CE5B30-E0A4-784F-85F0-572B5F8271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6800" y="3435368"/>
            <a:ext cx="3342912" cy="3342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863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323850" y="97252"/>
            <a:ext cx="7277100" cy="1301033"/>
          </a:xfrm>
        </p:spPr>
        <p:txBody>
          <a:bodyPr vert="horz" lIns="91440" tIns="45720" rIns="91440" bIns="45720" rtlCol="0" anchor="b">
            <a:normAutofit/>
          </a:bodyPr>
          <a:lstStyle/>
          <a:p>
            <a:r>
              <a:rPr lang="en-US" sz="3600" kern="1200" dirty="0">
                <a:solidFill>
                  <a:schemeClr val="bg1"/>
                </a:solidFill>
                <a:latin typeface="+mj-lt"/>
                <a:ea typeface="+mj-ea"/>
                <a:cs typeface="+mj-cs"/>
              </a:rPr>
              <a:t>Estrogen overview</a:t>
            </a:r>
          </a:p>
        </p:txBody>
      </p:sp>
      <p:cxnSp>
        <p:nvCxnSpPr>
          <p:cNvPr id="17"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323850" y="1749756"/>
            <a:ext cx="7535331" cy="3807146"/>
          </a:xfrm>
        </p:spPr>
        <p:txBody>
          <a:bodyPr vert="horz" lIns="91440" tIns="45720" rIns="91440" bIns="45720" rtlCol="0">
            <a:normAutofit/>
          </a:bodyPr>
          <a:lstStyle/>
          <a:p>
            <a:pPr indent="-228600">
              <a:buFont typeface="Arial" panose="020B0604020202020204" pitchFamily="34" charset="0"/>
              <a:buChar char="•"/>
            </a:pPr>
            <a:endParaRPr lang="en-US" sz="2000" dirty="0">
              <a:solidFill>
                <a:schemeClr val="bg1"/>
              </a:solidFill>
            </a:endParaRPr>
          </a:p>
          <a:p>
            <a:pPr marL="285750" indent="-228600">
              <a:buFont typeface="Arial" panose="020B0604020202020204" pitchFamily="34" charset="0"/>
              <a:buChar char="•"/>
            </a:pPr>
            <a:r>
              <a:rPr lang="en-US" sz="2400" dirty="0">
                <a:solidFill>
                  <a:schemeClr val="bg1"/>
                </a:solidFill>
                <a:latin typeface="+mj-lt"/>
              </a:rPr>
              <a:t>Usually oral unless risk </a:t>
            </a:r>
          </a:p>
          <a:p>
            <a:pPr marL="285750" indent="-228600">
              <a:buFont typeface="Arial" panose="020B0604020202020204" pitchFamily="34" charset="0"/>
              <a:buChar char="•"/>
            </a:pPr>
            <a:r>
              <a:rPr lang="en-US" sz="2400" dirty="0">
                <a:solidFill>
                  <a:schemeClr val="bg1"/>
                </a:solidFill>
                <a:latin typeface="+mj-lt"/>
              </a:rPr>
              <a:t>Patch and gel alternatives</a:t>
            </a:r>
          </a:p>
          <a:p>
            <a:pPr marL="285750" indent="-228600">
              <a:buFont typeface="Arial" panose="020B0604020202020204" pitchFamily="34" charset="0"/>
              <a:buChar char="•"/>
            </a:pPr>
            <a:r>
              <a:rPr lang="en-US" sz="2400" dirty="0">
                <a:solidFill>
                  <a:schemeClr val="bg1"/>
                </a:solidFill>
                <a:latin typeface="+mj-lt"/>
              </a:rPr>
              <a:t>“clean” estradiol only</a:t>
            </a:r>
          </a:p>
          <a:p>
            <a:pPr marL="285750" indent="-228600">
              <a:buFont typeface="Arial" panose="020B0604020202020204" pitchFamily="34" charset="0"/>
              <a:buChar char="•"/>
            </a:pPr>
            <a:r>
              <a:rPr lang="en-US" sz="2400" dirty="0">
                <a:solidFill>
                  <a:schemeClr val="bg1"/>
                </a:solidFill>
                <a:latin typeface="+mj-lt"/>
              </a:rPr>
              <a:t>Switch to topicals:</a:t>
            </a:r>
          </a:p>
          <a:p>
            <a:pPr marL="514350" indent="-457200">
              <a:buAutoNum type="alphaUcParenR"/>
            </a:pPr>
            <a:r>
              <a:rPr lang="en-US" sz="2400" dirty="0">
                <a:solidFill>
                  <a:schemeClr val="bg1"/>
                </a:solidFill>
                <a:latin typeface="+mj-lt"/>
              </a:rPr>
              <a:t>Menopausal age</a:t>
            </a:r>
          </a:p>
          <a:p>
            <a:pPr marL="514350" indent="-457200">
              <a:buAutoNum type="alphaUcParenR"/>
            </a:pPr>
            <a:r>
              <a:rPr lang="en-US" sz="2400" dirty="0">
                <a:solidFill>
                  <a:schemeClr val="bg1"/>
                </a:solidFill>
                <a:latin typeface="+mj-lt"/>
              </a:rPr>
              <a:t>New medical risk</a:t>
            </a:r>
          </a:p>
          <a:p>
            <a:pPr marL="514350" indent="-457200">
              <a:buAutoNum type="alphaUcParenR"/>
            </a:pPr>
            <a:r>
              <a:rPr lang="en-US" sz="2400" dirty="0">
                <a:solidFill>
                  <a:schemeClr val="bg1"/>
                </a:solidFill>
                <a:latin typeface="+mj-lt"/>
              </a:rPr>
              <a:t>Subtherapeutic levels (first pass metabolism)</a:t>
            </a:r>
          </a:p>
          <a:p>
            <a:pPr marL="514350" indent="-457200">
              <a:buAutoNum type="alphaUcParenR"/>
            </a:pPr>
            <a:endParaRPr lang="en-US" sz="2000" dirty="0">
              <a:solidFill>
                <a:schemeClr val="bg1"/>
              </a:solidFill>
            </a:endParaRPr>
          </a:p>
          <a:p>
            <a:pPr marL="285750" indent="-228600">
              <a:buFont typeface="Arial" panose="020B0604020202020204" pitchFamily="34" charset="0"/>
              <a:buChar char="•"/>
            </a:pPr>
            <a:endParaRPr lang="en-US" sz="2000" dirty="0">
              <a:solidFill>
                <a:schemeClr val="bg1"/>
              </a:solidFill>
            </a:endParaRP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31F2C2E-F471-694B-AACA-2BD7A6DAEB63}"/>
              </a:ext>
            </a:extLst>
          </p:cNvPr>
          <p:cNvPicPr>
            <a:picLocks noChangeAspect="1"/>
          </p:cNvPicPr>
          <p:nvPr/>
        </p:nvPicPr>
        <p:blipFill>
          <a:blip r:embed="rId3"/>
          <a:stretch>
            <a:fillRect/>
          </a:stretch>
        </p:blipFill>
        <p:spPr>
          <a:xfrm>
            <a:off x="7365799" y="4290045"/>
            <a:ext cx="5150052" cy="2533714"/>
          </a:xfrm>
          <a:prstGeom prst="rect">
            <a:avLst/>
          </a:prstGeom>
        </p:spPr>
      </p:pic>
      <p:pic>
        <p:nvPicPr>
          <p:cNvPr id="18" name="Picture 17">
            <a:extLst>
              <a:ext uri="{FF2B5EF4-FFF2-40B4-BE49-F238E27FC236}">
                <a16:creationId xmlns:a16="http://schemas.microsoft.com/office/drawing/2014/main" id="{10271BBF-819C-824C-93F4-B832307EDD83}"/>
              </a:ext>
            </a:extLst>
          </p:cNvPr>
          <p:cNvPicPr>
            <a:picLocks noChangeAspect="1"/>
          </p:cNvPicPr>
          <p:nvPr/>
        </p:nvPicPr>
        <p:blipFill rotWithShape="1">
          <a:blip r:embed="rId4"/>
          <a:srcRect l="-16926" b="-13680"/>
          <a:stretch/>
        </p:blipFill>
        <p:spPr>
          <a:xfrm>
            <a:off x="7268155" y="179859"/>
            <a:ext cx="4502351" cy="4502351"/>
          </a:xfrm>
          <a:prstGeom prst="rect">
            <a:avLst/>
          </a:prstGeom>
        </p:spPr>
      </p:pic>
    </p:spTree>
    <p:extLst>
      <p:ext uri="{BB962C8B-B14F-4D97-AF65-F5344CB8AC3E}">
        <p14:creationId xmlns:p14="http://schemas.microsoft.com/office/powerpoint/2010/main" val="1563490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200136" y="420483"/>
            <a:ext cx="7388411" cy="796602"/>
          </a:xfrm>
        </p:spPr>
        <p:txBody>
          <a:bodyPr vert="horz" lIns="91440" tIns="45720" rIns="91440" bIns="45720" rtlCol="0" anchor="b">
            <a:noAutofit/>
          </a:bodyPr>
          <a:lstStyle/>
          <a:p>
            <a:r>
              <a:rPr lang="en-US" sz="3600" dirty="0">
                <a:solidFill>
                  <a:schemeClr val="bg1"/>
                </a:solidFill>
              </a:rPr>
              <a:t>   Estrogen titration</a:t>
            </a:r>
            <a:endParaRPr lang="en-US" sz="3600" kern="1200" dirty="0">
              <a:solidFill>
                <a:schemeClr val="bg1"/>
              </a:solidFill>
              <a:latin typeface="+mj-lt"/>
              <a:ea typeface="+mj-ea"/>
              <a:cs typeface="+mj-cs"/>
            </a:endParaRPr>
          </a:p>
        </p:txBody>
      </p:sp>
      <p:cxnSp>
        <p:nvCxnSpPr>
          <p:cNvPr id="17"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401589" y="1442838"/>
            <a:ext cx="6989811" cy="4158514"/>
          </a:xfrm>
        </p:spPr>
        <p:txBody>
          <a:bodyPr vert="horz" lIns="91440" tIns="45720" rIns="91440" bIns="45720" rtlCol="0">
            <a:normAutofit/>
          </a:bodyPr>
          <a:lstStyle/>
          <a:p>
            <a:pPr marL="57150"/>
            <a:endParaRPr lang="en-US" sz="2400" dirty="0">
              <a:solidFill>
                <a:schemeClr val="bg1"/>
              </a:solidFill>
              <a:latin typeface="+mj-lt"/>
            </a:endParaRPr>
          </a:p>
          <a:p>
            <a:pPr marL="285750" indent="-228600">
              <a:buFont typeface="Arial" panose="020B0604020202020204" pitchFamily="34" charset="0"/>
              <a:buChar char="•"/>
            </a:pPr>
            <a:r>
              <a:rPr lang="en-US" sz="2400" dirty="0">
                <a:solidFill>
                  <a:schemeClr val="bg1"/>
                </a:solidFill>
                <a:latin typeface="+mj-lt"/>
              </a:rPr>
              <a:t>Oral titration 2mg &gt; 4mg &gt; 6mg</a:t>
            </a:r>
          </a:p>
          <a:p>
            <a:pPr marL="285750" indent="-228600">
              <a:buFont typeface="Arial" panose="020B0604020202020204" pitchFamily="34" charset="0"/>
              <a:buChar char="•"/>
            </a:pPr>
            <a:r>
              <a:rPr lang="en-US" sz="2400" dirty="0">
                <a:solidFill>
                  <a:schemeClr val="bg1"/>
                </a:solidFill>
                <a:latin typeface="+mj-lt"/>
              </a:rPr>
              <a:t>Gel titration 1mg &gt; 2mg &gt; 3mg</a:t>
            </a:r>
          </a:p>
          <a:p>
            <a:pPr marL="285750" indent="-228600">
              <a:buFont typeface="Arial" panose="020B0604020202020204" pitchFamily="34" charset="0"/>
              <a:buChar char="•"/>
            </a:pPr>
            <a:r>
              <a:rPr lang="en-US" sz="2400" dirty="0">
                <a:solidFill>
                  <a:schemeClr val="bg1"/>
                </a:solidFill>
                <a:latin typeface="+mj-lt"/>
              </a:rPr>
              <a:t>Patch titration 50mcg &gt; 100mcg &gt; 150mcg</a:t>
            </a:r>
          </a:p>
          <a:p>
            <a:pPr marL="285750" indent="-228600">
              <a:buFont typeface="Arial" panose="020B0604020202020204" pitchFamily="34" charset="0"/>
              <a:buChar char="•"/>
            </a:pPr>
            <a:r>
              <a:rPr lang="en-US" sz="2400" dirty="0">
                <a:solidFill>
                  <a:srgbClr val="FF0000"/>
                </a:solidFill>
                <a:latin typeface="+mj-lt"/>
              </a:rPr>
              <a:t>Target range = serum estradiol 350-750pmol/l</a:t>
            </a:r>
          </a:p>
          <a:p>
            <a:pPr marL="285750" indent="-228600">
              <a:buFont typeface="Arial" panose="020B0604020202020204" pitchFamily="34" charset="0"/>
              <a:buChar char="•"/>
            </a:pPr>
            <a:r>
              <a:rPr lang="en-US" sz="2400" dirty="0">
                <a:solidFill>
                  <a:schemeClr val="bg1"/>
                </a:solidFill>
                <a:latin typeface="+mj-lt"/>
              </a:rPr>
              <a:t>Up to 750pmol/l for puberty induction</a:t>
            </a:r>
          </a:p>
          <a:p>
            <a:pPr marL="285750" indent="-228600">
              <a:buFont typeface="Arial" panose="020B0604020202020204" pitchFamily="34" charset="0"/>
              <a:buChar char="•"/>
            </a:pPr>
            <a:r>
              <a:rPr lang="en-US" sz="2400" dirty="0">
                <a:solidFill>
                  <a:schemeClr val="bg1"/>
                </a:solidFill>
                <a:latin typeface="+mj-lt"/>
              </a:rPr>
              <a:t>350pmol/l post-puberty for long term maintenance</a:t>
            </a:r>
          </a:p>
          <a:p>
            <a:pPr marL="285750" indent="-228600">
              <a:lnSpc>
                <a:spcPct val="100000"/>
              </a:lnSpc>
              <a:buFont typeface="Arial" panose="020B0604020202020204" pitchFamily="34" charset="0"/>
              <a:buChar char="•"/>
            </a:pPr>
            <a:r>
              <a:rPr lang="en-US" sz="2400" dirty="0">
                <a:solidFill>
                  <a:schemeClr val="bg1"/>
                </a:solidFill>
                <a:latin typeface="+mj-lt"/>
              </a:rPr>
              <a:t>Bloods 4-6hrs after tablets taken or gel applied</a:t>
            </a:r>
          </a:p>
          <a:p>
            <a:pPr marL="285750" indent="-228600">
              <a:lnSpc>
                <a:spcPct val="100000"/>
              </a:lnSpc>
              <a:buFont typeface="Arial" panose="020B0604020202020204" pitchFamily="34" charset="0"/>
              <a:buChar char="•"/>
            </a:pPr>
            <a:r>
              <a:rPr lang="en-US" sz="2400" dirty="0">
                <a:solidFill>
                  <a:schemeClr val="bg1"/>
                </a:solidFill>
                <a:latin typeface="+mj-lt"/>
              </a:rPr>
              <a:t>Bloods 48hrs after patch changed</a:t>
            </a:r>
          </a:p>
          <a:p>
            <a:pPr marL="57150"/>
            <a:endParaRPr lang="en-US" sz="2000" dirty="0">
              <a:solidFill>
                <a:schemeClr val="bg1"/>
              </a:solidFill>
            </a:endParaRPr>
          </a:p>
          <a:p>
            <a:pPr marL="285750" indent="-228600">
              <a:buFont typeface="Arial" panose="020B0604020202020204" pitchFamily="34" charset="0"/>
              <a:buChar char="•"/>
            </a:pPr>
            <a:endParaRPr lang="en-US" sz="2000" dirty="0">
              <a:solidFill>
                <a:schemeClr val="bg1"/>
              </a:solidFill>
            </a:endParaRPr>
          </a:p>
          <a:p>
            <a:pPr marL="514350" indent="-457200">
              <a:buAutoNum type="alphaUcParenR"/>
            </a:pPr>
            <a:endParaRPr lang="en-US" sz="2000" dirty="0">
              <a:solidFill>
                <a:schemeClr val="bg1"/>
              </a:solidFill>
            </a:endParaRPr>
          </a:p>
          <a:p>
            <a:pPr marL="285750" indent="-228600">
              <a:buFont typeface="Arial" panose="020B0604020202020204" pitchFamily="34" charset="0"/>
              <a:buChar char="•"/>
            </a:pPr>
            <a:endParaRPr lang="en-US" sz="2000" dirty="0">
              <a:solidFill>
                <a:schemeClr val="bg1"/>
              </a:solidFill>
            </a:endParaRP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descr="Diagram&#10;&#10;Description automatically generated">
            <a:extLst>
              <a:ext uri="{FF2B5EF4-FFF2-40B4-BE49-F238E27FC236}">
                <a16:creationId xmlns:a16="http://schemas.microsoft.com/office/drawing/2014/main" id="{3F34AA26-E571-FC49-A6ED-8D9862130C7F}"/>
              </a:ext>
            </a:extLst>
          </p:cNvPr>
          <p:cNvPicPr>
            <a:picLocks noChangeAspect="1"/>
          </p:cNvPicPr>
          <p:nvPr/>
        </p:nvPicPr>
        <p:blipFill>
          <a:blip r:embed="rId3"/>
          <a:stretch>
            <a:fillRect/>
          </a:stretch>
        </p:blipFill>
        <p:spPr>
          <a:xfrm>
            <a:off x="7387093" y="81314"/>
            <a:ext cx="4713997" cy="6695372"/>
          </a:xfrm>
          <a:prstGeom prst="rect">
            <a:avLst/>
          </a:prstGeom>
        </p:spPr>
      </p:pic>
    </p:spTree>
    <p:extLst>
      <p:ext uri="{BB962C8B-B14F-4D97-AF65-F5344CB8AC3E}">
        <p14:creationId xmlns:p14="http://schemas.microsoft.com/office/powerpoint/2010/main" val="3660339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5016AEC-0320-4ED0-8ECB-FE11DDDFE1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CB2C00A-E659-4691-AFB4-282551729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78FD84C-74B5-451D-8F0A-1E19EC3D9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2435" y="891540"/>
            <a:ext cx="10989565" cy="507111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2F4F1F-282C-6E41-BC3F-D0BEEF2C8392}"/>
              </a:ext>
            </a:extLst>
          </p:cNvPr>
          <p:cNvSpPr>
            <a:spLocks noGrp="1"/>
          </p:cNvSpPr>
          <p:nvPr>
            <p:ph type="title"/>
          </p:nvPr>
        </p:nvSpPr>
        <p:spPr>
          <a:xfrm>
            <a:off x="1523984" y="1054121"/>
            <a:ext cx="9465131" cy="1184111"/>
          </a:xfrm>
        </p:spPr>
        <p:txBody>
          <a:bodyPr>
            <a:normAutofit/>
          </a:bodyPr>
          <a:lstStyle/>
          <a:p>
            <a:r>
              <a:rPr lang="en-US" sz="3600" dirty="0"/>
              <a:t>Covered this afternoon</a:t>
            </a:r>
          </a:p>
        </p:txBody>
      </p:sp>
      <p:graphicFrame>
        <p:nvGraphicFramePr>
          <p:cNvPr id="5" name="Content Placeholder 2">
            <a:extLst>
              <a:ext uri="{FF2B5EF4-FFF2-40B4-BE49-F238E27FC236}">
                <a16:creationId xmlns:a16="http://schemas.microsoft.com/office/drawing/2014/main" id="{DD57305C-F10F-4313-B422-173A2F0A55DA}"/>
              </a:ext>
            </a:extLst>
          </p:cNvPr>
          <p:cNvGraphicFramePr>
            <a:graphicFrameLocks noGrp="1"/>
          </p:cNvGraphicFramePr>
          <p:nvPr>
            <p:ph idx="1"/>
            <p:extLst>
              <p:ext uri="{D42A27DB-BD31-4B8C-83A1-F6EECF244321}">
                <p14:modId xmlns:p14="http://schemas.microsoft.com/office/powerpoint/2010/main" val="2911903229"/>
              </p:ext>
            </p:extLst>
          </p:nvPr>
        </p:nvGraphicFramePr>
        <p:xfrm>
          <a:off x="1524000" y="2399099"/>
          <a:ext cx="9465564" cy="34009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98656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369302" y="0"/>
            <a:ext cx="7203657" cy="1139352"/>
          </a:xfrm>
        </p:spPr>
        <p:txBody>
          <a:bodyPr vert="horz" lIns="91440" tIns="45720" rIns="91440" bIns="45720" rtlCol="0" anchor="b">
            <a:normAutofit/>
          </a:bodyPr>
          <a:lstStyle/>
          <a:p>
            <a:r>
              <a:rPr lang="en-US" sz="3600" dirty="0">
                <a:solidFill>
                  <a:schemeClr val="bg1"/>
                </a:solidFill>
              </a:rPr>
              <a:t>Anti-androgens: individualizing care</a:t>
            </a:r>
            <a:endParaRPr lang="en-US" sz="3600" kern="1200" dirty="0">
              <a:solidFill>
                <a:schemeClr val="bg1"/>
              </a:solidFill>
              <a:latin typeface="+mj-lt"/>
              <a:ea typeface="+mj-ea"/>
              <a:cs typeface="+mj-cs"/>
            </a:endParaRPr>
          </a:p>
        </p:txBody>
      </p:sp>
      <p:cxnSp>
        <p:nvCxnSpPr>
          <p:cNvPr id="17" name="Straight Connector 11">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369302" y="1150327"/>
            <a:ext cx="8253017" cy="4961484"/>
          </a:xfrm>
        </p:spPr>
        <p:txBody>
          <a:bodyPr vert="horz" lIns="91440" tIns="45720" rIns="91440" bIns="45720" rtlCol="0">
            <a:normAutofit/>
          </a:bodyPr>
          <a:lstStyle/>
          <a:p>
            <a:endParaRPr lang="en-US" sz="2000" dirty="0">
              <a:solidFill>
                <a:schemeClr val="bg1"/>
              </a:solidFill>
            </a:endParaRPr>
          </a:p>
          <a:p>
            <a:endParaRPr lang="en-US" sz="2000" dirty="0">
              <a:solidFill>
                <a:schemeClr val="bg1"/>
              </a:solidFill>
            </a:endParaRPr>
          </a:p>
          <a:p>
            <a:pPr marL="285750" indent="-228600">
              <a:buFont typeface="Arial" panose="020B0604020202020204" pitchFamily="34" charset="0"/>
              <a:buChar char="•"/>
            </a:pPr>
            <a:r>
              <a:rPr lang="en-US" sz="2400" dirty="0">
                <a:solidFill>
                  <a:schemeClr val="bg1"/>
                </a:solidFill>
                <a:latin typeface="+mj-lt"/>
              </a:rPr>
              <a:t>Estrogen alone usually insufficient in fully suppressing T</a:t>
            </a:r>
          </a:p>
          <a:p>
            <a:pPr marL="285750" indent="-228600">
              <a:buFont typeface="Arial" panose="020B0604020202020204" pitchFamily="34" charset="0"/>
              <a:buChar char="•"/>
            </a:pPr>
            <a:r>
              <a:rPr lang="en-US" sz="2400" dirty="0">
                <a:solidFill>
                  <a:schemeClr val="bg1"/>
                </a:solidFill>
                <a:latin typeface="+mj-lt"/>
              </a:rPr>
              <a:t>T = androgenic alopecia, sweat, scent, libido, body hair</a:t>
            </a:r>
          </a:p>
          <a:p>
            <a:pPr marL="285750" indent="-228600">
              <a:buFont typeface="Arial" panose="020B0604020202020204" pitchFamily="34" charset="0"/>
              <a:buChar char="•"/>
            </a:pPr>
            <a:r>
              <a:rPr lang="en-US" sz="2400" dirty="0">
                <a:solidFill>
                  <a:schemeClr val="bg1"/>
                </a:solidFill>
                <a:latin typeface="+mj-lt"/>
              </a:rPr>
              <a:t>Not much of a middle ground re UK options</a:t>
            </a:r>
          </a:p>
          <a:p>
            <a:pPr marL="285750" indent="-228600">
              <a:buFont typeface="Arial" panose="020B0604020202020204" pitchFamily="34" charset="0"/>
              <a:buChar char="•"/>
            </a:pPr>
            <a:r>
              <a:rPr lang="en-US" sz="2400" dirty="0">
                <a:solidFill>
                  <a:schemeClr val="bg1"/>
                </a:solidFill>
                <a:latin typeface="+mj-lt"/>
              </a:rPr>
              <a:t>Self-med: spironolactone, cyproterone acetate, bicalutamide</a:t>
            </a:r>
          </a:p>
          <a:p>
            <a:pPr marL="285750" indent="-228600">
              <a:lnSpc>
                <a:spcPct val="100000"/>
              </a:lnSpc>
              <a:buFont typeface="Arial" panose="020B0604020202020204" pitchFamily="34" charset="0"/>
              <a:buChar char="•"/>
            </a:pPr>
            <a:r>
              <a:rPr lang="en-US" sz="2400" dirty="0">
                <a:solidFill>
                  <a:schemeClr val="bg1"/>
                </a:solidFill>
                <a:latin typeface="+mj-lt"/>
              </a:rPr>
              <a:t>Finasteride – mild, oral. Blocks DHT. SEs inc. gynecomastia, libido reduction, low mood. Scalp hair protection 2.5mg</a:t>
            </a:r>
          </a:p>
          <a:p>
            <a:pPr marL="285750" indent="-228600">
              <a:lnSpc>
                <a:spcPct val="100000"/>
              </a:lnSpc>
              <a:buFont typeface="Arial" panose="020B0604020202020204" pitchFamily="34" charset="0"/>
              <a:buChar char="•"/>
            </a:pPr>
            <a:r>
              <a:rPr lang="en-US" sz="2400" dirty="0" err="1">
                <a:solidFill>
                  <a:schemeClr val="bg1"/>
                </a:solidFill>
                <a:latin typeface="+mj-lt"/>
              </a:rPr>
              <a:t>GnRHa</a:t>
            </a:r>
            <a:r>
              <a:rPr lang="en-US" sz="2400" dirty="0">
                <a:solidFill>
                  <a:schemeClr val="bg1"/>
                </a:solidFill>
                <a:latin typeface="+mj-lt"/>
              </a:rPr>
              <a:t> – injectable, usually  12/52. Efficacious so starts later. Check </a:t>
            </a:r>
            <a:r>
              <a:rPr lang="en-US" sz="2400" dirty="0" err="1">
                <a:solidFill>
                  <a:schemeClr val="bg1"/>
                </a:solidFill>
                <a:latin typeface="+mj-lt"/>
              </a:rPr>
              <a:t>QTi</a:t>
            </a:r>
            <a:r>
              <a:rPr lang="en-US" sz="2400" dirty="0">
                <a:solidFill>
                  <a:schemeClr val="bg1"/>
                </a:solidFill>
                <a:latin typeface="+mj-lt"/>
              </a:rPr>
              <a:t> if polypharmacy. Genital impact. </a:t>
            </a:r>
          </a:p>
          <a:p>
            <a:pPr marL="285750" indent="-228600">
              <a:buFont typeface="Arial" panose="020B0604020202020204" pitchFamily="34" charset="0"/>
              <a:buChar char="•"/>
            </a:pPr>
            <a:endParaRPr lang="en-US" sz="2000" dirty="0">
              <a:solidFill>
                <a:schemeClr val="bg1"/>
              </a:solidFill>
            </a:endParaRPr>
          </a:p>
        </p:txBody>
      </p:sp>
      <p:cxnSp>
        <p:nvCxnSpPr>
          <p:cNvPr id="14" name="Straight Connector 13">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074" name="Picture 2" descr="Image result for finasteride">
            <a:extLst>
              <a:ext uri="{FF2B5EF4-FFF2-40B4-BE49-F238E27FC236}">
                <a16:creationId xmlns:a16="http://schemas.microsoft.com/office/drawing/2014/main" id="{E91FD80E-407E-5444-BD7F-9FA058542E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7949" y="310690"/>
            <a:ext cx="3701558" cy="273065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prostap">
            <a:extLst>
              <a:ext uri="{FF2B5EF4-FFF2-40B4-BE49-F238E27FC236}">
                <a16:creationId xmlns:a16="http://schemas.microsoft.com/office/drawing/2014/main" id="{8FD9D538-6870-A04B-835D-7E99076656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6873" y="2959903"/>
            <a:ext cx="3703711" cy="3703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9706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47412-A828-5D4F-ACB9-67014941BD48}"/>
              </a:ext>
            </a:extLst>
          </p:cNvPr>
          <p:cNvSpPr>
            <a:spLocks noGrp="1"/>
          </p:cNvSpPr>
          <p:nvPr>
            <p:ph type="title"/>
          </p:nvPr>
        </p:nvSpPr>
        <p:spPr>
          <a:xfrm>
            <a:off x="92869" y="873422"/>
            <a:ext cx="4182617" cy="1905000"/>
          </a:xfrm>
        </p:spPr>
        <p:txBody>
          <a:bodyPr vert="horz" lIns="91440" tIns="45720" rIns="91440" bIns="45720" rtlCol="0" anchor="b">
            <a:normAutofit fontScale="90000"/>
          </a:bodyPr>
          <a:lstStyle/>
          <a:p>
            <a:pPr algn="ctr"/>
            <a:r>
              <a:rPr lang="en-US" sz="4800" dirty="0"/>
              <a:t>Manifestations of female puberty</a:t>
            </a:r>
            <a:endParaRPr lang="en-US" sz="4800" kern="1200" dirty="0">
              <a:latin typeface="+mj-lt"/>
              <a:ea typeface="+mj-ea"/>
              <a:cs typeface="+mj-cs"/>
            </a:endParaRPr>
          </a:p>
        </p:txBody>
      </p:sp>
      <p:pic>
        <p:nvPicPr>
          <p:cNvPr id="4" name="Content Placeholder 3" descr="A picture containing screenshot&#10;&#10;Description automatically generated">
            <a:extLst>
              <a:ext uri="{FF2B5EF4-FFF2-40B4-BE49-F238E27FC236}">
                <a16:creationId xmlns:a16="http://schemas.microsoft.com/office/drawing/2014/main" id="{3FFB022D-0F1C-2043-BF89-BCBB21DF38CF}"/>
              </a:ext>
            </a:extLst>
          </p:cNvPr>
          <p:cNvPicPr>
            <a:picLocks noGrp="1" noChangeAspect="1"/>
          </p:cNvPicPr>
          <p:nvPr>
            <p:ph idx="1"/>
          </p:nvPr>
        </p:nvPicPr>
        <p:blipFill>
          <a:blip r:embed="rId3"/>
          <a:stretch>
            <a:fillRect/>
          </a:stretch>
        </p:blipFill>
        <p:spPr>
          <a:xfrm>
            <a:off x="5153822" y="655906"/>
            <a:ext cx="6553545" cy="5554129"/>
          </a:xfrm>
          <a:prstGeom prst="rect">
            <a:avLst/>
          </a:prstGeom>
        </p:spPr>
      </p:pic>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FCF1AB32-C6B2-4845-B06D-006E52DD26DC}"/>
                  </a:ext>
                </a:extLst>
              </p14:cNvPr>
              <p14:cNvContentPartPr/>
              <p14:nvPr/>
            </p14:nvContentPartPr>
            <p14:xfrm>
              <a:off x="10449823" y="1465382"/>
              <a:ext cx="2135880" cy="721080"/>
            </p14:xfrm>
          </p:contentPart>
        </mc:Choice>
        <mc:Fallback xmlns="">
          <p:pic>
            <p:nvPicPr>
              <p:cNvPr id="7" name="Ink 6">
                <a:extLst>
                  <a:ext uri="{FF2B5EF4-FFF2-40B4-BE49-F238E27FC236}">
                    <a16:creationId xmlns:a16="http://schemas.microsoft.com/office/drawing/2014/main" id="{FCF1AB32-C6B2-4845-B06D-006E52DD26DC}"/>
                  </a:ext>
                </a:extLst>
              </p:cNvPr>
              <p:cNvPicPr/>
              <p:nvPr/>
            </p:nvPicPr>
            <p:blipFill>
              <a:blip r:embed="rId5"/>
              <a:stretch>
                <a:fillRect/>
              </a:stretch>
            </p:blipFill>
            <p:spPr>
              <a:xfrm>
                <a:off x="10411663" y="1427241"/>
                <a:ext cx="2211840" cy="797002"/>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1F6B05A7-3422-194F-8C5E-02126D03CB63}"/>
                  </a:ext>
                </a:extLst>
              </p14:cNvPr>
              <p14:cNvContentPartPr/>
              <p14:nvPr/>
            </p14:nvContentPartPr>
            <p14:xfrm>
              <a:off x="4522260" y="366406"/>
              <a:ext cx="3147480" cy="1662840"/>
            </p14:xfrm>
          </p:contentPart>
        </mc:Choice>
        <mc:Fallback xmlns="">
          <p:pic>
            <p:nvPicPr>
              <p:cNvPr id="8" name="Ink 7">
                <a:extLst>
                  <a:ext uri="{FF2B5EF4-FFF2-40B4-BE49-F238E27FC236}">
                    <a16:creationId xmlns:a16="http://schemas.microsoft.com/office/drawing/2014/main" id="{1F6B05A7-3422-194F-8C5E-02126D03CB63}"/>
                  </a:ext>
                </a:extLst>
              </p:cNvPr>
              <p:cNvPicPr/>
              <p:nvPr/>
            </p:nvPicPr>
            <p:blipFill>
              <a:blip r:embed="rId7"/>
              <a:stretch>
                <a:fillRect/>
              </a:stretch>
            </p:blipFill>
            <p:spPr>
              <a:xfrm>
                <a:off x="4484100" y="328246"/>
                <a:ext cx="3223440" cy="1738800"/>
              </a:xfrm>
              <a:prstGeom prst="rect">
                <a:avLst/>
              </a:prstGeom>
            </p:spPr>
          </p:pic>
        </mc:Fallback>
      </mc:AlternateContent>
      <p:pic>
        <p:nvPicPr>
          <p:cNvPr id="6" name="Picture 5">
            <a:extLst>
              <a:ext uri="{FF2B5EF4-FFF2-40B4-BE49-F238E27FC236}">
                <a16:creationId xmlns:a16="http://schemas.microsoft.com/office/drawing/2014/main" id="{11512CEC-19CC-4144-AB0D-7087036ABC51}"/>
              </a:ext>
            </a:extLst>
          </p:cNvPr>
          <p:cNvPicPr>
            <a:picLocks noChangeAspect="1"/>
          </p:cNvPicPr>
          <p:nvPr/>
        </p:nvPicPr>
        <p:blipFill>
          <a:blip r:embed="rId8"/>
          <a:stretch>
            <a:fillRect/>
          </a:stretch>
        </p:blipFill>
        <p:spPr>
          <a:xfrm>
            <a:off x="760632" y="4787635"/>
            <a:ext cx="1422400" cy="1422400"/>
          </a:xfrm>
          <a:prstGeom prst="rect">
            <a:avLst/>
          </a:prstGeom>
        </p:spPr>
      </p:pic>
      <p:pic>
        <p:nvPicPr>
          <p:cNvPr id="10" name="Picture 9">
            <a:extLst>
              <a:ext uri="{FF2B5EF4-FFF2-40B4-BE49-F238E27FC236}">
                <a16:creationId xmlns:a16="http://schemas.microsoft.com/office/drawing/2014/main" id="{1EE9CE25-BAE5-5641-95A5-67A541F4F239}"/>
              </a:ext>
            </a:extLst>
          </p:cNvPr>
          <p:cNvPicPr>
            <a:picLocks noChangeAspect="1"/>
          </p:cNvPicPr>
          <p:nvPr/>
        </p:nvPicPr>
        <p:blipFill>
          <a:blip r:embed="rId9"/>
          <a:stretch>
            <a:fillRect/>
          </a:stretch>
        </p:blipFill>
        <p:spPr>
          <a:xfrm>
            <a:off x="2415754" y="4573471"/>
            <a:ext cx="1859732" cy="1636564"/>
          </a:xfrm>
          <a:prstGeom prst="rect">
            <a:avLst/>
          </a:prstGeom>
        </p:spPr>
      </p:pic>
    </p:spTree>
    <p:extLst>
      <p:ext uri="{BB962C8B-B14F-4D97-AF65-F5344CB8AC3E}">
        <p14:creationId xmlns:p14="http://schemas.microsoft.com/office/powerpoint/2010/main" val="24860011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944E337-3E5D-4A1F-A5A1-2057F25B8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4DA50D69-7CF7-4844-B844-A2B821C7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854"/>
            <a:ext cx="12192000" cy="6865854"/>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3754759" y="351812"/>
            <a:ext cx="6781800" cy="1338696"/>
          </a:xfrm>
        </p:spPr>
        <p:txBody>
          <a:bodyPr vert="horz" lIns="91440" tIns="45720" rIns="91440" bIns="45720" rtlCol="0" anchor="ctr">
            <a:normAutofit/>
          </a:bodyPr>
          <a:lstStyle/>
          <a:p>
            <a:r>
              <a:rPr lang="en-US" sz="3600" dirty="0"/>
              <a:t>Tailor-made regimes for alternative outcomes</a:t>
            </a:r>
          </a:p>
        </p:txBody>
      </p:sp>
      <p:pic>
        <p:nvPicPr>
          <p:cNvPr id="1026" name="Picture 2" descr="Image result for tablets drugs">
            <a:extLst>
              <a:ext uri="{FF2B5EF4-FFF2-40B4-BE49-F238E27FC236}">
                <a16:creationId xmlns:a16="http://schemas.microsoft.com/office/drawing/2014/main" id="{170C63F6-DCD8-2745-9792-DAFE271BBA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389" r="9336" b="-1"/>
          <a:stretch/>
        </p:blipFill>
        <p:spPr bwMode="auto">
          <a:xfrm>
            <a:off x="20" y="10"/>
            <a:ext cx="3754739" cy="6857990"/>
          </a:xfrm>
          <a:custGeom>
            <a:avLst/>
            <a:gdLst/>
            <a:ahLst/>
            <a:cxnLst/>
            <a:rect l="l" t="t" r="r" b="b"/>
            <a:pathLst>
              <a:path w="3754759" h="6858000">
                <a:moveTo>
                  <a:pt x="0" y="0"/>
                </a:moveTo>
                <a:lnTo>
                  <a:pt x="3405358" y="0"/>
                </a:lnTo>
                <a:lnTo>
                  <a:pt x="3406298" y="5103"/>
                </a:lnTo>
                <a:cubicBezTo>
                  <a:pt x="3408705" y="9272"/>
                  <a:pt x="3410993" y="13534"/>
                  <a:pt x="3408744" y="22806"/>
                </a:cubicBezTo>
                <a:cubicBezTo>
                  <a:pt x="3398212" y="18869"/>
                  <a:pt x="3412504" y="58782"/>
                  <a:pt x="3403554" y="60481"/>
                </a:cubicBezTo>
                <a:cubicBezTo>
                  <a:pt x="3417198" y="75379"/>
                  <a:pt x="3401704" y="83956"/>
                  <a:pt x="3406685" y="104437"/>
                </a:cubicBezTo>
                <a:cubicBezTo>
                  <a:pt x="3412035" y="113935"/>
                  <a:pt x="3413215" y="120918"/>
                  <a:pt x="3408439" y="130745"/>
                </a:cubicBezTo>
                <a:cubicBezTo>
                  <a:pt x="3434362" y="174436"/>
                  <a:pt x="3410826" y="157826"/>
                  <a:pt x="3422002" y="199353"/>
                </a:cubicBezTo>
                <a:cubicBezTo>
                  <a:pt x="3433366" y="235046"/>
                  <a:pt x="3441595" y="275734"/>
                  <a:pt x="3466217" y="309590"/>
                </a:cubicBezTo>
                <a:cubicBezTo>
                  <a:pt x="3473022" y="315692"/>
                  <a:pt x="3476249" y="331335"/>
                  <a:pt x="3473425" y="344525"/>
                </a:cubicBezTo>
                <a:cubicBezTo>
                  <a:pt x="3472938" y="346792"/>
                  <a:pt x="3472286" y="348904"/>
                  <a:pt x="3471491" y="350788"/>
                </a:cubicBezTo>
                <a:cubicBezTo>
                  <a:pt x="3476473" y="380853"/>
                  <a:pt x="3497528" y="490678"/>
                  <a:pt x="3503314" y="524915"/>
                </a:cubicBezTo>
                <a:cubicBezTo>
                  <a:pt x="3495110" y="528110"/>
                  <a:pt x="3511009" y="544789"/>
                  <a:pt x="3506208" y="556205"/>
                </a:cubicBezTo>
                <a:cubicBezTo>
                  <a:pt x="3501906" y="564424"/>
                  <a:pt x="3505727" y="571402"/>
                  <a:pt x="3506503" y="579730"/>
                </a:cubicBezTo>
                <a:cubicBezTo>
                  <a:pt x="3503352" y="590904"/>
                  <a:pt x="3511763" y="626437"/>
                  <a:pt x="3516997" y="635552"/>
                </a:cubicBezTo>
                <a:cubicBezTo>
                  <a:pt x="3534688" y="657082"/>
                  <a:pt x="3524838" y="708447"/>
                  <a:pt x="3538464" y="726388"/>
                </a:cubicBezTo>
                <a:cubicBezTo>
                  <a:pt x="3540659" y="733032"/>
                  <a:pt x="3541735" y="739585"/>
                  <a:pt x="3542115" y="746049"/>
                </a:cubicBezTo>
                <a:lnTo>
                  <a:pt x="3541598" y="764218"/>
                </a:lnTo>
                <a:lnTo>
                  <a:pt x="3538294" y="769538"/>
                </a:lnTo>
                <a:lnTo>
                  <a:pt x="3539714" y="780556"/>
                </a:lnTo>
                <a:lnTo>
                  <a:pt x="3539328" y="783752"/>
                </a:lnTo>
                <a:cubicBezTo>
                  <a:pt x="3538575" y="789859"/>
                  <a:pt x="3537953" y="795880"/>
                  <a:pt x="3537882" y="801812"/>
                </a:cubicBezTo>
                <a:cubicBezTo>
                  <a:pt x="3555332" y="793164"/>
                  <a:pt x="3540143" y="850853"/>
                  <a:pt x="3553763" y="833773"/>
                </a:cubicBezTo>
                <a:cubicBezTo>
                  <a:pt x="3556400" y="864868"/>
                  <a:pt x="3568671" y="840452"/>
                  <a:pt x="3557696" y="878520"/>
                </a:cubicBezTo>
                <a:cubicBezTo>
                  <a:pt x="3574636" y="926170"/>
                  <a:pt x="3572932" y="1002669"/>
                  <a:pt x="3596902" y="1039468"/>
                </a:cubicBezTo>
                <a:cubicBezTo>
                  <a:pt x="3588227" y="1035176"/>
                  <a:pt x="3582669" y="1055878"/>
                  <a:pt x="3587550" y="1069793"/>
                </a:cubicBezTo>
                <a:cubicBezTo>
                  <a:pt x="3553603" y="1054905"/>
                  <a:pt x="3620138" y="1124159"/>
                  <a:pt x="3598129" y="1137690"/>
                </a:cubicBezTo>
                <a:cubicBezTo>
                  <a:pt x="3619154" y="1137277"/>
                  <a:pt x="3657845" y="1198819"/>
                  <a:pt x="3642072" y="1229443"/>
                </a:cubicBezTo>
                <a:cubicBezTo>
                  <a:pt x="3648492" y="1274612"/>
                  <a:pt x="3667414" y="1305895"/>
                  <a:pt x="3662799" y="1353804"/>
                </a:cubicBezTo>
                <a:cubicBezTo>
                  <a:pt x="3665680" y="1355144"/>
                  <a:pt x="3668149" y="1357448"/>
                  <a:pt x="3670319" y="1360420"/>
                </a:cubicBezTo>
                <a:lnTo>
                  <a:pt x="3675717" y="1370453"/>
                </a:lnTo>
                <a:lnTo>
                  <a:pt x="3675458" y="1372456"/>
                </a:lnTo>
                <a:cubicBezTo>
                  <a:pt x="3675775" y="1380261"/>
                  <a:pt x="3677154" y="1384198"/>
                  <a:pt x="3678998" y="1386422"/>
                </a:cubicBezTo>
                <a:lnTo>
                  <a:pt x="3681613" y="1387932"/>
                </a:lnTo>
                <a:lnTo>
                  <a:pt x="3684619" y="1397028"/>
                </a:lnTo>
                <a:lnTo>
                  <a:pt x="3692094" y="1413643"/>
                </a:lnTo>
                <a:lnTo>
                  <a:pt x="3692036" y="1417975"/>
                </a:lnTo>
                <a:lnTo>
                  <a:pt x="3701043" y="1444940"/>
                </a:lnTo>
                <a:lnTo>
                  <a:pt x="3700474" y="1445893"/>
                </a:lnTo>
                <a:cubicBezTo>
                  <a:pt x="3699407" y="1448641"/>
                  <a:pt x="3699006" y="1451835"/>
                  <a:pt x="3699990" y="1456030"/>
                </a:cubicBezTo>
                <a:cubicBezTo>
                  <a:pt x="3688343" y="1458099"/>
                  <a:pt x="3696713" y="1461887"/>
                  <a:pt x="3700642" y="1474079"/>
                </a:cubicBezTo>
                <a:cubicBezTo>
                  <a:pt x="3683431" y="1480016"/>
                  <a:pt x="3700716" y="1509516"/>
                  <a:pt x="3693587" y="1522890"/>
                </a:cubicBezTo>
                <a:cubicBezTo>
                  <a:pt x="3696861" y="1531716"/>
                  <a:pt x="3700010" y="1541157"/>
                  <a:pt x="3702900" y="1551068"/>
                </a:cubicBezTo>
                <a:lnTo>
                  <a:pt x="3708038" y="1631578"/>
                </a:lnTo>
                <a:lnTo>
                  <a:pt x="3698097" y="1716642"/>
                </a:lnTo>
                <a:cubicBezTo>
                  <a:pt x="3699314" y="1747867"/>
                  <a:pt x="3695412" y="1775147"/>
                  <a:pt x="3700384" y="1801382"/>
                </a:cubicBezTo>
                <a:cubicBezTo>
                  <a:pt x="3696845" y="1812311"/>
                  <a:pt x="3695699" y="1822504"/>
                  <a:pt x="3702257" y="1832013"/>
                </a:cubicBezTo>
                <a:cubicBezTo>
                  <a:pt x="3701651" y="1861238"/>
                  <a:pt x="3693313" y="1868713"/>
                  <a:pt x="3700986" y="1886838"/>
                </a:cubicBezTo>
                <a:cubicBezTo>
                  <a:pt x="3687741" y="1903887"/>
                  <a:pt x="3693148" y="1904594"/>
                  <a:pt x="3697545" y="1912087"/>
                </a:cubicBezTo>
                <a:lnTo>
                  <a:pt x="3697885" y="1913171"/>
                </a:lnTo>
                <a:lnTo>
                  <a:pt x="3695987" y="1915505"/>
                </a:lnTo>
                <a:lnTo>
                  <a:pt x="3695284" y="1920179"/>
                </a:lnTo>
                <a:lnTo>
                  <a:pt x="3696499" y="1932787"/>
                </a:lnTo>
                <a:lnTo>
                  <a:pt x="3697473" y="1937503"/>
                </a:lnTo>
                <a:cubicBezTo>
                  <a:pt x="3697953" y="1940760"/>
                  <a:pt x="3698023" y="1942937"/>
                  <a:pt x="3697799" y="1944457"/>
                </a:cubicBezTo>
                <a:lnTo>
                  <a:pt x="3697642" y="1944638"/>
                </a:lnTo>
                <a:lnTo>
                  <a:pt x="3698268" y="1951136"/>
                </a:lnTo>
                <a:cubicBezTo>
                  <a:pt x="3699704" y="1962083"/>
                  <a:pt x="3701457" y="1972719"/>
                  <a:pt x="3703418" y="1982828"/>
                </a:cubicBezTo>
                <a:cubicBezTo>
                  <a:pt x="3694620" y="1991887"/>
                  <a:pt x="3707345" y="2028973"/>
                  <a:pt x="3689767" y="2025705"/>
                </a:cubicBezTo>
                <a:cubicBezTo>
                  <a:pt x="3691896" y="2039367"/>
                  <a:pt x="3699517" y="2047321"/>
                  <a:pt x="3687894" y="2043252"/>
                </a:cubicBezTo>
                <a:cubicBezTo>
                  <a:pt x="3688268" y="2047766"/>
                  <a:pt x="3687435" y="2050599"/>
                  <a:pt x="3686015" y="2052668"/>
                </a:cubicBezTo>
                <a:lnTo>
                  <a:pt x="3685329" y="2053280"/>
                </a:lnTo>
                <a:lnTo>
                  <a:pt x="3690348" y="2083660"/>
                </a:lnTo>
                <a:lnTo>
                  <a:pt x="3689688" y="2087758"/>
                </a:lnTo>
                <a:lnTo>
                  <a:pt x="3694656" y="2107476"/>
                </a:lnTo>
                <a:lnTo>
                  <a:pt x="3696317" y="2117709"/>
                </a:lnTo>
                <a:lnTo>
                  <a:pt x="3698652" y="2120508"/>
                </a:lnTo>
                <a:cubicBezTo>
                  <a:pt x="3700138" y="2123582"/>
                  <a:pt x="3700933" y="2128051"/>
                  <a:pt x="3700157" y="2135655"/>
                </a:cubicBezTo>
                <a:lnTo>
                  <a:pt x="3699626" y="2137431"/>
                </a:lnTo>
                <a:lnTo>
                  <a:pt x="3703486" y="2149795"/>
                </a:lnTo>
                <a:cubicBezTo>
                  <a:pt x="3705184" y="2153754"/>
                  <a:pt x="3707268" y="2157232"/>
                  <a:pt x="3709885" y="2160002"/>
                </a:cubicBezTo>
                <a:cubicBezTo>
                  <a:pt x="3698737" y="2203287"/>
                  <a:pt x="3712805" y="2242927"/>
                  <a:pt x="3712777" y="2289319"/>
                </a:cubicBezTo>
                <a:cubicBezTo>
                  <a:pt x="3693169" y="2310331"/>
                  <a:pt x="3722276" y="2389074"/>
                  <a:pt x="3742794" y="2399589"/>
                </a:cubicBezTo>
                <a:cubicBezTo>
                  <a:pt x="3725319" y="2400703"/>
                  <a:pt x="3751962" y="2457534"/>
                  <a:pt x="3753311" y="2472464"/>
                </a:cubicBezTo>
                <a:cubicBezTo>
                  <a:pt x="3753760" y="2477441"/>
                  <a:pt x="3751399" y="2477762"/>
                  <a:pt x="3743656" y="2469811"/>
                </a:cubicBezTo>
                <a:cubicBezTo>
                  <a:pt x="3746474" y="2485608"/>
                  <a:pt x="3738186" y="2502460"/>
                  <a:pt x="3730339" y="2493869"/>
                </a:cubicBezTo>
                <a:cubicBezTo>
                  <a:pt x="3748556" y="2541387"/>
                  <a:pt x="3736267" y="2613433"/>
                  <a:pt x="3746134" y="2667651"/>
                </a:cubicBezTo>
                <a:cubicBezTo>
                  <a:pt x="3730160" y="2698252"/>
                  <a:pt x="3745496" y="2681337"/>
                  <a:pt x="3743743" y="2712354"/>
                </a:cubicBezTo>
                <a:cubicBezTo>
                  <a:pt x="3759373" y="2703131"/>
                  <a:pt x="3736572" y="2750256"/>
                  <a:pt x="3754759" y="2751060"/>
                </a:cubicBezTo>
                <a:cubicBezTo>
                  <a:pt x="3753864" y="2756679"/>
                  <a:pt x="3752424" y="2762098"/>
                  <a:pt x="3750841" y="2767527"/>
                </a:cubicBezTo>
                <a:lnTo>
                  <a:pt x="3750021" y="2770377"/>
                </a:lnTo>
                <a:lnTo>
                  <a:pt x="3749874" y="2781617"/>
                </a:lnTo>
                <a:lnTo>
                  <a:pt x="3745916" y="2784975"/>
                </a:lnTo>
                <a:lnTo>
                  <a:pt x="3742888" y="2802030"/>
                </a:lnTo>
                <a:cubicBezTo>
                  <a:pt x="3742360" y="2808388"/>
                  <a:pt x="3742498" y="2815196"/>
                  <a:pt x="3743710" y="2822667"/>
                </a:cubicBezTo>
                <a:cubicBezTo>
                  <a:pt x="3751787" y="2840797"/>
                  <a:pt x="3744398" y="2870002"/>
                  <a:pt x="3746201" y="2896003"/>
                </a:cubicBezTo>
                <a:lnTo>
                  <a:pt x="3749006" y="2907846"/>
                </a:lnTo>
                <a:lnTo>
                  <a:pt x="3747206" y="2947037"/>
                </a:lnTo>
                <a:cubicBezTo>
                  <a:pt x="3747030" y="2958176"/>
                  <a:pt x="3747214" y="2969719"/>
                  <a:pt x="3748070" y="2981841"/>
                </a:cubicBezTo>
                <a:lnTo>
                  <a:pt x="3750937" y="3004278"/>
                </a:lnTo>
                <a:lnTo>
                  <a:pt x="3749761" y="3010254"/>
                </a:lnTo>
                <a:cubicBezTo>
                  <a:pt x="3750425" y="3020530"/>
                  <a:pt x="3756245" y="3033889"/>
                  <a:pt x="3749923" y="3032983"/>
                </a:cubicBezTo>
                <a:lnTo>
                  <a:pt x="3752658" y="3044429"/>
                </a:lnTo>
                <a:lnTo>
                  <a:pt x="3748217" y="3056076"/>
                </a:lnTo>
                <a:cubicBezTo>
                  <a:pt x="3747117" y="3057381"/>
                  <a:pt x="3745928" y="3058381"/>
                  <a:pt x="3744691" y="3059042"/>
                </a:cubicBezTo>
                <a:lnTo>
                  <a:pt x="3747123" y="3075102"/>
                </a:lnTo>
                <a:lnTo>
                  <a:pt x="3744190" y="3088509"/>
                </a:lnTo>
                <a:lnTo>
                  <a:pt x="3747093" y="3099930"/>
                </a:lnTo>
                <a:lnTo>
                  <a:pt x="3746799" y="3104743"/>
                </a:lnTo>
                <a:lnTo>
                  <a:pt x="3745610" y="3116729"/>
                </a:lnTo>
                <a:cubicBezTo>
                  <a:pt x="3744666" y="3122891"/>
                  <a:pt x="3743503" y="3129792"/>
                  <a:pt x="3742676" y="3137453"/>
                </a:cubicBezTo>
                <a:lnTo>
                  <a:pt x="3742441" y="3143884"/>
                </a:lnTo>
                <a:lnTo>
                  <a:pt x="3737104" y="3158122"/>
                </a:lnTo>
                <a:cubicBezTo>
                  <a:pt x="3733050" y="3168490"/>
                  <a:pt x="3730374" y="3176626"/>
                  <a:pt x="3733275" y="3185367"/>
                </a:cubicBezTo>
                <a:cubicBezTo>
                  <a:pt x="3728135" y="3200760"/>
                  <a:pt x="3712176" y="3212117"/>
                  <a:pt x="3717639" y="3233769"/>
                </a:cubicBezTo>
                <a:cubicBezTo>
                  <a:pt x="3709851" y="3227497"/>
                  <a:pt x="3717920" y="3258095"/>
                  <a:pt x="3710433" y="3262123"/>
                </a:cubicBezTo>
                <a:cubicBezTo>
                  <a:pt x="3704342" y="3264110"/>
                  <a:pt x="3705370" y="3273856"/>
                  <a:pt x="3703458" y="3281408"/>
                </a:cubicBezTo>
                <a:cubicBezTo>
                  <a:pt x="3697412" y="3287020"/>
                  <a:pt x="3693483" y="3324746"/>
                  <a:pt x="3695027" y="3337739"/>
                </a:cubicBezTo>
                <a:cubicBezTo>
                  <a:pt x="3703095" y="3374177"/>
                  <a:pt x="3679154" y="3404974"/>
                  <a:pt x="3684951" y="3434139"/>
                </a:cubicBezTo>
                <a:cubicBezTo>
                  <a:pt x="3684732" y="3441861"/>
                  <a:pt x="3683615" y="3448308"/>
                  <a:pt x="3681946" y="3453928"/>
                </a:cubicBezTo>
                <a:lnTo>
                  <a:pt x="3675939" y="3468021"/>
                </a:lnTo>
                <a:cubicBezTo>
                  <a:pt x="3674480" y="3468264"/>
                  <a:pt x="3673022" y="3468506"/>
                  <a:pt x="3671563" y="3468748"/>
                </a:cubicBezTo>
                <a:lnTo>
                  <a:pt x="3669360" y="3479164"/>
                </a:lnTo>
                <a:lnTo>
                  <a:pt x="3668060" y="3481325"/>
                </a:lnTo>
                <a:cubicBezTo>
                  <a:pt x="3665560" y="3485437"/>
                  <a:pt x="3663197" y="3489622"/>
                  <a:pt x="3661315" y="3494328"/>
                </a:cubicBezTo>
                <a:cubicBezTo>
                  <a:pt x="3678446" y="3506175"/>
                  <a:pt x="3648136" y="3536311"/>
                  <a:pt x="3664679" y="3537226"/>
                </a:cubicBezTo>
                <a:cubicBezTo>
                  <a:pt x="3657322" y="3565147"/>
                  <a:pt x="3674997" y="3558694"/>
                  <a:pt x="3654205" y="3577551"/>
                </a:cubicBezTo>
                <a:cubicBezTo>
                  <a:pt x="3653633" y="3634248"/>
                  <a:pt x="3628736" y="3694092"/>
                  <a:pt x="3637325" y="3749618"/>
                </a:cubicBezTo>
                <a:cubicBezTo>
                  <a:pt x="3631446" y="3736800"/>
                  <a:pt x="3620480" y="3747498"/>
                  <a:pt x="3620258" y="3763981"/>
                </a:cubicBezTo>
                <a:cubicBezTo>
                  <a:pt x="3596667" y="3715365"/>
                  <a:pt x="3630603" y="3842969"/>
                  <a:pt x="3608193" y="3830141"/>
                </a:cubicBezTo>
                <a:cubicBezTo>
                  <a:pt x="3625759" y="3852486"/>
                  <a:pt x="3638965" y="3943841"/>
                  <a:pt x="3616479" y="3951521"/>
                </a:cubicBezTo>
                <a:cubicBezTo>
                  <a:pt x="3607940" y="3994867"/>
                  <a:pt x="3614033" y="4040502"/>
                  <a:pt x="3595498" y="4074157"/>
                </a:cubicBezTo>
                <a:cubicBezTo>
                  <a:pt x="3597477" y="4078342"/>
                  <a:pt x="3598819" y="4082864"/>
                  <a:pt x="3599706" y="4087599"/>
                </a:cubicBezTo>
                <a:lnTo>
                  <a:pt x="3601103" y="4101515"/>
                </a:lnTo>
                <a:lnTo>
                  <a:pt x="3600274" y="4102849"/>
                </a:lnTo>
                <a:cubicBezTo>
                  <a:pt x="3598143" y="4109482"/>
                  <a:pt x="3598077" y="4114144"/>
                  <a:pt x="3598925" y="4117926"/>
                </a:cubicBezTo>
                <a:lnTo>
                  <a:pt x="3600630" y="4121966"/>
                </a:lnTo>
                <a:lnTo>
                  <a:pt x="3600331" y="4132543"/>
                </a:lnTo>
                <a:lnTo>
                  <a:pt x="3601432" y="4154003"/>
                </a:lnTo>
                <a:lnTo>
                  <a:pt x="3600054" y="4157433"/>
                </a:lnTo>
                <a:lnTo>
                  <a:pt x="3599248" y="4188888"/>
                </a:lnTo>
                <a:cubicBezTo>
                  <a:pt x="3598993" y="4188940"/>
                  <a:pt x="3598738" y="4188992"/>
                  <a:pt x="3598484" y="4189044"/>
                </a:cubicBezTo>
                <a:cubicBezTo>
                  <a:pt x="3596754" y="4190111"/>
                  <a:pt x="3595443" y="4192250"/>
                  <a:pt x="3594971" y="4196698"/>
                </a:cubicBezTo>
                <a:cubicBezTo>
                  <a:pt x="3584674" y="4185805"/>
                  <a:pt x="3590455" y="4197885"/>
                  <a:pt x="3589971" y="4211958"/>
                </a:cubicBezTo>
                <a:cubicBezTo>
                  <a:pt x="3573870" y="4198179"/>
                  <a:pt x="3579156" y="4240607"/>
                  <a:pt x="3569135" y="4243705"/>
                </a:cubicBezTo>
                <a:cubicBezTo>
                  <a:pt x="3569142" y="4254351"/>
                  <a:pt x="3568856" y="4265362"/>
                  <a:pt x="3568210" y="4276468"/>
                </a:cubicBezTo>
                <a:lnTo>
                  <a:pt x="3567613" y="4282925"/>
                </a:lnTo>
                <a:cubicBezTo>
                  <a:pt x="3567553" y="4282949"/>
                  <a:pt x="3567492" y="4282974"/>
                  <a:pt x="3567432" y="4282999"/>
                </a:cubicBezTo>
                <a:cubicBezTo>
                  <a:pt x="3566940" y="4284280"/>
                  <a:pt x="3566607" y="4286359"/>
                  <a:pt x="3566464" y="4289697"/>
                </a:cubicBezTo>
                <a:lnTo>
                  <a:pt x="3566526" y="4294698"/>
                </a:lnTo>
                <a:lnTo>
                  <a:pt x="3565367" y="4307225"/>
                </a:lnTo>
                <a:lnTo>
                  <a:pt x="3563841" y="4311164"/>
                </a:lnTo>
                <a:lnTo>
                  <a:pt x="3561610" y="4312189"/>
                </a:lnTo>
                <a:lnTo>
                  <a:pt x="3561734" y="4313408"/>
                </a:lnTo>
                <a:cubicBezTo>
                  <a:pt x="3564537" y="4323096"/>
                  <a:pt x="3569544" y="4327053"/>
                  <a:pt x="3553832" y="4334910"/>
                </a:cubicBezTo>
                <a:cubicBezTo>
                  <a:pt x="3557797" y="4356533"/>
                  <a:pt x="3548502" y="4358433"/>
                  <a:pt x="3542564" y="4385380"/>
                </a:cubicBezTo>
                <a:cubicBezTo>
                  <a:pt x="3547050" y="4398267"/>
                  <a:pt x="3544091" y="4407098"/>
                  <a:pt x="3538724" y="4415150"/>
                </a:cubicBezTo>
                <a:cubicBezTo>
                  <a:pt x="3538633" y="4442707"/>
                  <a:pt x="3529920" y="4465824"/>
                  <a:pt x="3525348" y="4495753"/>
                </a:cubicBezTo>
                <a:cubicBezTo>
                  <a:pt x="3529387" y="4530212"/>
                  <a:pt x="3514579" y="4543935"/>
                  <a:pt x="3509749" y="4575934"/>
                </a:cubicBezTo>
                <a:cubicBezTo>
                  <a:pt x="3519579" y="4606914"/>
                  <a:pt x="3496418" y="4596497"/>
                  <a:pt x="3489779" y="4611927"/>
                </a:cubicBezTo>
                <a:lnTo>
                  <a:pt x="3488856" y="4616508"/>
                </a:lnTo>
                <a:lnTo>
                  <a:pt x="3489486" y="4629163"/>
                </a:lnTo>
                <a:lnTo>
                  <a:pt x="3490242" y="4633947"/>
                </a:lnTo>
                <a:cubicBezTo>
                  <a:pt x="3490570" y="4637233"/>
                  <a:pt x="3490539" y="4639406"/>
                  <a:pt x="3490244" y="4640894"/>
                </a:cubicBezTo>
                <a:lnTo>
                  <a:pt x="3490078" y="4641059"/>
                </a:lnTo>
                <a:lnTo>
                  <a:pt x="3490403" y="4647582"/>
                </a:lnTo>
                <a:cubicBezTo>
                  <a:pt x="3491330" y="4658608"/>
                  <a:pt x="3492590" y="4669354"/>
                  <a:pt x="3494082" y="4679601"/>
                </a:cubicBezTo>
                <a:cubicBezTo>
                  <a:pt x="3484854" y="4687754"/>
                  <a:pt x="3495864" y="4725869"/>
                  <a:pt x="3478421" y="4720918"/>
                </a:cubicBezTo>
                <a:cubicBezTo>
                  <a:pt x="3479918" y="4734712"/>
                  <a:pt x="3487176" y="4743359"/>
                  <a:pt x="3475730" y="4738188"/>
                </a:cubicBezTo>
                <a:cubicBezTo>
                  <a:pt x="3475894" y="4742712"/>
                  <a:pt x="3474928" y="4745450"/>
                  <a:pt x="3473409" y="4747368"/>
                </a:cubicBezTo>
                <a:lnTo>
                  <a:pt x="3472696" y="4747913"/>
                </a:lnTo>
                <a:lnTo>
                  <a:pt x="3476304" y="4778609"/>
                </a:lnTo>
                <a:lnTo>
                  <a:pt x="3475454" y="4782623"/>
                </a:lnTo>
                <a:lnTo>
                  <a:pt x="3479507" y="4802712"/>
                </a:lnTo>
                <a:lnTo>
                  <a:pt x="3480695" y="4813049"/>
                </a:lnTo>
                <a:lnTo>
                  <a:pt x="3482902" y="4816057"/>
                </a:lnTo>
                <a:cubicBezTo>
                  <a:pt x="3484247" y="4819259"/>
                  <a:pt x="3484834" y="4823783"/>
                  <a:pt x="3483703" y="4831270"/>
                </a:cubicBezTo>
                <a:lnTo>
                  <a:pt x="3483090" y="4832984"/>
                </a:lnTo>
                <a:lnTo>
                  <a:pt x="3486378" y="4845654"/>
                </a:lnTo>
                <a:cubicBezTo>
                  <a:pt x="3487893" y="4849755"/>
                  <a:pt x="3489817" y="4853416"/>
                  <a:pt x="3492309" y="4856425"/>
                </a:cubicBezTo>
                <a:cubicBezTo>
                  <a:pt x="3479133" y="4898390"/>
                  <a:pt x="3491371" y="4939174"/>
                  <a:pt x="3489182" y="4985308"/>
                </a:cubicBezTo>
                <a:cubicBezTo>
                  <a:pt x="3492413" y="5037202"/>
                  <a:pt x="3496839" y="5073159"/>
                  <a:pt x="3498182" y="5107346"/>
                </a:cubicBezTo>
                <a:cubicBezTo>
                  <a:pt x="3500266" y="5123329"/>
                  <a:pt x="3506680" y="5240376"/>
                  <a:pt x="3499225" y="5231073"/>
                </a:cubicBezTo>
                <a:cubicBezTo>
                  <a:pt x="3515247" y="5280090"/>
                  <a:pt x="3497607" y="5309911"/>
                  <a:pt x="3504960" y="5364785"/>
                </a:cubicBezTo>
                <a:cubicBezTo>
                  <a:pt x="3487546" y="5393671"/>
                  <a:pt x="3503686" y="5378336"/>
                  <a:pt x="3500486" y="5409009"/>
                </a:cubicBezTo>
                <a:cubicBezTo>
                  <a:pt x="3516561" y="5401350"/>
                  <a:pt x="3491544" y="5446009"/>
                  <a:pt x="3509710" y="5448570"/>
                </a:cubicBezTo>
                <a:cubicBezTo>
                  <a:pt x="3508555" y="5454072"/>
                  <a:pt x="3506859" y="5459319"/>
                  <a:pt x="3505022" y="5464568"/>
                </a:cubicBezTo>
                <a:lnTo>
                  <a:pt x="3504070" y="5467320"/>
                </a:lnTo>
                <a:lnTo>
                  <a:pt x="3503399" y="5478483"/>
                </a:lnTo>
                <a:lnTo>
                  <a:pt x="3499281" y="5481443"/>
                </a:lnTo>
                <a:lnTo>
                  <a:pt x="3499047" y="5616712"/>
                </a:lnTo>
                <a:cubicBezTo>
                  <a:pt x="3502347" y="5628424"/>
                  <a:pt x="3503819" y="5666768"/>
                  <a:pt x="3498775" y="5675291"/>
                </a:cubicBezTo>
                <a:cubicBezTo>
                  <a:pt x="3497984" y="5683547"/>
                  <a:pt x="3500335" y="5692400"/>
                  <a:pt x="3494739" y="5697458"/>
                </a:cubicBezTo>
                <a:cubicBezTo>
                  <a:pt x="3492180" y="5715432"/>
                  <a:pt x="3486290" y="5756597"/>
                  <a:pt x="3483423" y="5783137"/>
                </a:cubicBezTo>
                <a:cubicBezTo>
                  <a:pt x="3491452" y="5796973"/>
                  <a:pt x="3477643" y="5819988"/>
                  <a:pt x="3477532" y="5856699"/>
                </a:cubicBezTo>
                <a:cubicBezTo>
                  <a:pt x="3486776" y="5871818"/>
                  <a:pt x="3477340" y="5881447"/>
                  <a:pt x="3490032" y="5910638"/>
                </a:cubicBezTo>
                <a:cubicBezTo>
                  <a:pt x="3488930" y="5911913"/>
                  <a:pt x="3487924" y="5913488"/>
                  <a:pt x="3487046" y="5915313"/>
                </a:cubicBezTo>
                <a:cubicBezTo>
                  <a:pt x="3481941" y="5925917"/>
                  <a:pt x="3482137" y="5942505"/>
                  <a:pt x="3487484" y="5952365"/>
                </a:cubicBezTo>
                <a:cubicBezTo>
                  <a:pt x="3504666" y="5999029"/>
                  <a:pt x="3505019" y="6042078"/>
                  <a:pt x="3509266" y="6082373"/>
                </a:cubicBezTo>
                <a:cubicBezTo>
                  <a:pt x="3512265" y="6128005"/>
                  <a:pt x="3492950" y="6098121"/>
                  <a:pt x="3509564" y="6154771"/>
                </a:cubicBezTo>
                <a:cubicBezTo>
                  <a:pt x="3503223" y="6161045"/>
                  <a:pt x="3503062" y="6168289"/>
                  <a:pt x="3506404" y="6180433"/>
                </a:cubicBezTo>
                <a:cubicBezTo>
                  <a:pt x="3507378" y="6202614"/>
                  <a:pt x="3491084" y="6201180"/>
                  <a:pt x="3501312" y="6223427"/>
                </a:cubicBezTo>
                <a:cubicBezTo>
                  <a:pt x="3492497" y="6219559"/>
                  <a:pt x="3498753" y="6265580"/>
                  <a:pt x="3489469" y="6255476"/>
                </a:cubicBezTo>
                <a:cubicBezTo>
                  <a:pt x="3481791" y="6270065"/>
                  <a:pt x="3495037" y="6276996"/>
                  <a:pt x="3488398" y="6291462"/>
                </a:cubicBezTo>
                <a:cubicBezTo>
                  <a:pt x="3487099" y="6307679"/>
                  <a:pt x="3497555" y="6282019"/>
                  <a:pt x="3498547" y="6299935"/>
                </a:cubicBezTo>
                <a:cubicBezTo>
                  <a:pt x="3498173" y="6321676"/>
                  <a:pt x="3514193" y="6321381"/>
                  <a:pt x="3494028" y="6338390"/>
                </a:cubicBezTo>
                <a:lnTo>
                  <a:pt x="3486030" y="6396716"/>
                </a:lnTo>
                <a:cubicBezTo>
                  <a:pt x="3491309" y="6409668"/>
                  <a:pt x="3488928" y="6420134"/>
                  <a:pt x="3484103" y="6430386"/>
                </a:cubicBezTo>
                <a:cubicBezTo>
                  <a:pt x="3485763" y="6460632"/>
                  <a:pt x="3478568" y="6488285"/>
                  <a:pt x="3475922" y="6522318"/>
                </a:cubicBezTo>
                <a:cubicBezTo>
                  <a:pt x="3482128" y="6559051"/>
                  <a:pt x="3468277" y="6578006"/>
                  <a:pt x="3465506" y="6614374"/>
                </a:cubicBezTo>
                <a:cubicBezTo>
                  <a:pt x="3478925" y="6650248"/>
                  <a:pt x="3446064" y="6638174"/>
                  <a:pt x="3446789" y="6668768"/>
                </a:cubicBezTo>
                <a:cubicBezTo>
                  <a:pt x="3458869" y="6718505"/>
                  <a:pt x="3435878" y="6667592"/>
                  <a:pt x="3439582" y="6744454"/>
                </a:cubicBezTo>
                <a:cubicBezTo>
                  <a:pt x="3441631" y="6748797"/>
                  <a:pt x="3439393" y="6758101"/>
                  <a:pt x="3436538" y="6757102"/>
                </a:cubicBezTo>
                <a:cubicBezTo>
                  <a:pt x="3437461" y="6773941"/>
                  <a:pt x="3420846" y="6822488"/>
                  <a:pt x="3424061" y="6846522"/>
                </a:cubicBezTo>
                <a:lnTo>
                  <a:pt x="3423032"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3754759" y="1912180"/>
            <a:ext cx="8617528" cy="3900730"/>
          </a:xfrm>
        </p:spPr>
        <p:txBody>
          <a:bodyPr vert="horz" lIns="91440" tIns="45720" rIns="91440" bIns="45720" rtlCol="0" anchor="t">
            <a:normAutofit/>
          </a:bodyPr>
          <a:lstStyle/>
          <a:p>
            <a:pPr marL="57150" indent="-228600">
              <a:buFont typeface="Arial" panose="020B0604020202020204" pitchFamily="34" charset="0"/>
              <a:buChar char="•"/>
            </a:pPr>
            <a:endParaRPr lang="en-US" sz="2000" dirty="0"/>
          </a:p>
          <a:p>
            <a:pPr marL="285750" indent="-228600">
              <a:buFont typeface="Arial" panose="020B0604020202020204" pitchFamily="34" charset="0"/>
              <a:buChar char="•"/>
            </a:pPr>
            <a:r>
              <a:rPr lang="en-US" sz="2400" dirty="0">
                <a:latin typeface="+mj-lt"/>
              </a:rPr>
              <a:t>Alternative outcome not just about non-binary</a:t>
            </a:r>
          </a:p>
          <a:p>
            <a:pPr marL="285750" indent="-228600">
              <a:buFont typeface="Arial" panose="020B0604020202020204" pitchFamily="34" charset="0"/>
              <a:buChar char="•"/>
            </a:pPr>
            <a:r>
              <a:rPr lang="en-US" sz="2400" dirty="0">
                <a:latin typeface="+mj-lt"/>
              </a:rPr>
              <a:t>AFAB NB trans masculine – ”no T” versus  “low T”</a:t>
            </a:r>
          </a:p>
          <a:p>
            <a:pPr marL="285750" indent="-228600">
              <a:buFont typeface="Arial" panose="020B0604020202020204" pitchFamily="34" charset="0"/>
              <a:buChar char="•"/>
            </a:pPr>
            <a:r>
              <a:rPr lang="en-US" sz="2400" dirty="0">
                <a:latin typeface="+mj-lt"/>
              </a:rPr>
              <a:t>Extent of virilization highly variable</a:t>
            </a:r>
          </a:p>
          <a:p>
            <a:pPr marL="285750" indent="-228600">
              <a:buFont typeface="Arial" panose="020B0604020202020204" pitchFamily="34" charset="0"/>
              <a:buChar char="•"/>
            </a:pPr>
            <a:r>
              <a:rPr lang="en-US" sz="2400" dirty="0">
                <a:latin typeface="+mj-lt"/>
              </a:rPr>
              <a:t>Social navigation – living in a binary world</a:t>
            </a:r>
          </a:p>
          <a:p>
            <a:pPr marL="285750" indent="-228600">
              <a:buFont typeface="Arial" panose="020B0604020202020204" pitchFamily="34" charset="0"/>
              <a:buChar char="•"/>
            </a:pPr>
            <a:r>
              <a:rPr lang="en-US" sz="2400" dirty="0">
                <a:latin typeface="+mj-lt"/>
              </a:rPr>
              <a:t>Not all trans women want GRS – consider sexual function</a:t>
            </a:r>
          </a:p>
          <a:p>
            <a:pPr marL="285750" indent="-228600">
              <a:buFont typeface="Arial" panose="020B0604020202020204" pitchFamily="34" charset="0"/>
              <a:buChar char="•"/>
            </a:pPr>
            <a:r>
              <a:rPr lang="en-US" sz="2400" dirty="0">
                <a:latin typeface="+mj-lt"/>
              </a:rPr>
              <a:t>AMAB NB trans feminine – antiandrogen +/- “low dose” estrogen </a:t>
            </a:r>
          </a:p>
          <a:p>
            <a:pPr marL="285750" indent="-228600">
              <a:buFont typeface="Arial" panose="020B0604020202020204" pitchFamily="34" charset="0"/>
              <a:buChar char="•"/>
            </a:pPr>
            <a:r>
              <a:rPr lang="en-US" sz="2400" dirty="0">
                <a:latin typeface="+mj-lt"/>
              </a:rPr>
              <a:t>Bone health</a:t>
            </a:r>
          </a:p>
        </p:txBody>
      </p:sp>
    </p:spTree>
    <p:extLst>
      <p:ext uri="{BB962C8B-B14F-4D97-AF65-F5344CB8AC3E}">
        <p14:creationId xmlns:p14="http://schemas.microsoft.com/office/powerpoint/2010/main" val="3769770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9">
            <a:extLst>
              <a:ext uri="{FF2B5EF4-FFF2-40B4-BE49-F238E27FC236}">
                <a16:creationId xmlns:a16="http://schemas.microsoft.com/office/drawing/2014/main" id="{944C1C47-6F2C-8D42-B62D-32643FD8A375}"/>
              </a:ext>
            </a:extLst>
          </p:cNvPr>
          <p:cNvPicPr>
            <a:picLocks noGrp="1" noChangeAspect="1"/>
          </p:cNvPicPr>
          <p:nvPr>
            <p:ph idx="1"/>
          </p:nvPr>
        </p:nvPicPr>
        <p:blipFill rotWithShape="1">
          <a:blip r:embed="rId3"/>
          <a:srcRect t="16567" r="9092" b="25903"/>
          <a:stretch/>
        </p:blipFill>
        <p:spPr>
          <a:xfrm>
            <a:off x="4878302" y="10"/>
            <a:ext cx="8669532" cy="6857990"/>
          </a:xfrm>
          <a:prstGeom prst="rect">
            <a:avLst/>
          </a:prstGeom>
        </p:spPr>
      </p:pic>
      <p:sp>
        <p:nvSpPr>
          <p:cNvPr id="33" name="Rectangle 3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99A0FAB-FB94-1846-873F-C7435C1B2736}"/>
              </a:ext>
            </a:extLst>
          </p:cNvPr>
          <p:cNvSpPr>
            <a:spLocks noGrp="1"/>
          </p:cNvSpPr>
          <p:nvPr>
            <p:ph type="title"/>
          </p:nvPr>
        </p:nvSpPr>
        <p:spPr>
          <a:xfrm>
            <a:off x="424815" y="352125"/>
            <a:ext cx="7497000" cy="1532364"/>
          </a:xfrm>
        </p:spPr>
        <p:txBody>
          <a:bodyPr vert="horz" lIns="91440" tIns="45720" rIns="91440" bIns="45720" rtlCol="0" anchor="b">
            <a:normAutofit/>
          </a:bodyPr>
          <a:lstStyle/>
          <a:p>
            <a:r>
              <a:rPr lang="en-US" sz="3600" dirty="0"/>
              <a:t>Role of the LES GP: receiving a patient</a:t>
            </a:r>
          </a:p>
        </p:txBody>
      </p:sp>
      <p:sp>
        <p:nvSpPr>
          <p:cNvPr id="35" name="Rectangle 3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7" name="Rectangle 3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A729D430-EFDD-D84E-A70E-B2525A2D76C1}"/>
              </a:ext>
            </a:extLst>
          </p:cNvPr>
          <p:cNvSpPr>
            <a:spLocks noGrp="1"/>
          </p:cNvSpPr>
          <p:nvPr>
            <p:ph type="body" sz="half" idx="2"/>
          </p:nvPr>
        </p:nvSpPr>
        <p:spPr>
          <a:xfrm>
            <a:off x="424815" y="2710995"/>
            <a:ext cx="7740990" cy="3882765"/>
          </a:xfrm>
        </p:spPr>
        <p:txBody>
          <a:bodyPr vert="horz" lIns="91440" tIns="45720" rIns="91440" bIns="45720" rtlCol="0" anchor="t">
            <a:normAutofit/>
          </a:bodyPr>
          <a:lstStyle/>
          <a:p>
            <a:pPr marL="114300" indent="-228600">
              <a:buFont typeface="Arial" panose="020B0604020202020204" pitchFamily="34" charset="0"/>
              <a:buChar char="•"/>
            </a:pPr>
            <a:r>
              <a:rPr lang="en-US" sz="2400" dirty="0">
                <a:latin typeface="+mj-lt"/>
              </a:rPr>
              <a:t>Read the clinic letter plan</a:t>
            </a:r>
          </a:p>
          <a:p>
            <a:pPr marL="114300" indent="-228600">
              <a:buFont typeface="Arial" panose="020B0604020202020204" pitchFamily="34" charset="0"/>
              <a:buChar char="•"/>
            </a:pPr>
            <a:r>
              <a:rPr lang="en-US" sz="2400" dirty="0">
                <a:latin typeface="+mj-lt"/>
              </a:rPr>
              <a:t>Are they endorsed to start HRT?</a:t>
            </a:r>
          </a:p>
          <a:p>
            <a:pPr marL="114300" indent="-228600">
              <a:buFont typeface="Arial" panose="020B0604020202020204" pitchFamily="34" charset="0"/>
              <a:buChar char="•"/>
            </a:pPr>
            <a:r>
              <a:rPr lang="en-US" sz="2400" dirty="0">
                <a:latin typeface="+mj-lt"/>
              </a:rPr>
              <a:t>Are they undertaking fertility preservation?</a:t>
            </a:r>
          </a:p>
          <a:p>
            <a:pPr marL="114300" indent="-228600">
              <a:buFont typeface="Arial" panose="020B0604020202020204" pitchFamily="34" charset="0"/>
              <a:buChar char="•"/>
            </a:pPr>
            <a:r>
              <a:rPr lang="en-US" sz="2400" dirty="0">
                <a:latin typeface="+mj-lt"/>
              </a:rPr>
              <a:t>Are they first being reviewed by the WGS endocrinologist?</a:t>
            </a:r>
          </a:p>
          <a:p>
            <a:pPr marL="114300" indent="-228600">
              <a:buFont typeface="Arial" panose="020B0604020202020204" pitchFamily="34" charset="0"/>
              <a:buChar char="•"/>
            </a:pPr>
            <a:r>
              <a:rPr lang="en-US" sz="2400" dirty="0">
                <a:latin typeface="+mj-lt"/>
              </a:rPr>
              <a:t>Check medical Hx, medications and smoking status</a:t>
            </a:r>
          </a:p>
          <a:p>
            <a:pPr marL="114300" indent="-228600">
              <a:buFont typeface="Arial" panose="020B0604020202020204" pitchFamily="34" charset="0"/>
              <a:buChar char="•"/>
            </a:pPr>
            <a:r>
              <a:rPr lang="en-US" sz="2400" dirty="0">
                <a:latin typeface="+mj-lt"/>
              </a:rPr>
              <a:t>Review baseline bloods or request if not done </a:t>
            </a:r>
          </a:p>
          <a:p>
            <a:pPr marL="114300" indent="-228600">
              <a:buFont typeface="Arial" panose="020B0604020202020204" pitchFamily="34" charset="0"/>
              <a:buChar char="•"/>
            </a:pPr>
            <a:r>
              <a:rPr lang="en-US" sz="2400" dirty="0">
                <a:latin typeface="+mj-lt"/>
              </a:rPr>
              <a:t>Are any further investigations needed based on the above?</a:t>
            </a:r>
          </a:p>
          <a:p>
            <a:pPr marL="114300" indent="-228600">
              <a:buFont typeface="Arial" panose="020B0604020202020204" pitchFamily="34" charset="0"/>
              <a:buChar char="•"/>
            </a:pPr>
            <a:r>
              <a:rPr lang="en-US" sz="2400" dirty="0"/>
              <a:t>Offer suitably-timed appointment</a:t>
            </a:r>
          </a:p>
          <a:p>
            <a:pPr marL="114300" indent="-228600">
              <a:buFont typeface="Arial" panose="020B0604020202020204" pitchFamily="34" charset="0"/>
              <a:buChar char="•"/>
            </a:pPr>
            <a:endParaRPr lang="en-US" sz="2400" dirty="0">
              <a:latin typeface="+mj-lt"/>
            </a:endParaRPr>
          </a:p>
          <a:p>
            <a:pPr marL="114300" indent="-228600">
              <a:buFont typeface="Arial" panose="020B0604020202020204" pitchFamily="34" charset="0"/>
              <a:buChar char="•"/>
            </a:pPr>
            <a:endParaRPr lang="en-US" sz="1400" dirty="0"/>
          </a:p>
          <a:p>
            <a:pPr marL="342900" indent="-228600">
              <a:buFont typeface="Arial" panose="020B0604020202020204" pitchFamily="34" charset="0"/>
              <a:buChar char="•"/>
            </a:pPr>
            <a:endParaRPr lang="en-US" sz="1400" dirty="0"/>
          </a:p>
        </p:txBody>
      </p:sp>
    </p:spTree>
    <p:extLst>
      <p:ext uri="{BB962C8B-B14F-4D97-AF65-F5344CB8AC3E}">
        <p14:creationId xmlns:p14="http://schemas.microsoft.com/office/powerpoint/2010/main" val="1592873911"/>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4" name="Rectangle 83">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Phlebotomy (Blood Tests) - Vernova Healthcare">
            <a:extLst>
              <a:ext uri="{FF2B5EF4-FFF2-40B4-BE49-F238E27FC236}">
                <a16:creationId xmlns:a16="http://schemas.microsoft.com/office/drawing/2014/main" id="{FDC6265F-6A0E-784A-A9F9-F1BB2D3F401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232" r="16555"/>
          <a:stretch/>
        </p:blipFill>
        <p:spPr bwMode="auto">
          <a:xfrm>
            <a:off x="372922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86" name="Rectangle 85">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640563" y="804874"/>
            <a:ext cx="6242357" cy="1124712"/>
          </a:xfrm>
        </p:spPr>
        <p:txBody>
          <a:bodyPr vert="horz" lIns="91440" tIns="45720" rIns="91440" bIns="45720" rtlCol="0" anchor="b">
            <a:normAutofit/>
          </a:bodyPr>
          <a:lstStyle/>
          <a:p>
            <a:r>
              <a:rPr lang="en-US" sz="3600" dirty="0"/>
              <a:t>Reviewing bloods : baselines</a:t>
            </a:r>
          </a:p>
        </p:txBody>
      </p:sp>
      <p:sp>
        <p:nvSpPr>
          <p:cNvPr id="88" name="Rectangle 87">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90" name="Rectangle 89">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371093" y="2718054"/>
            <a:ext cx="7077457" cy="3496056"/>
          </a:xfrm>
        </p:spPr>
        <p:txBody>
          <a:bodyPr vert="horz" lIns="91440" tIns="45720" rIns="91440" bIns="45720" rtlCol="0" anchor="t">
            <a:normAutofit/>
          </a:bodyPr>
          <a:lstStyle/>
          <a:p>
            <a:pPr marL="628650" indent="-342900">
              <a:buFont typeface="Arial" panose="020B0604020202020204" pitchFamily="34" charset="0"/>
              <a:buChar char="•"/>
            </a:pPr>
            <a:r>
              <a:rPr lang="en-US" sz="2400" dirty="0">
                <a:latin typeface="+mj-lt"/>
              </a:rPr>
              <a:t>FBC, renal, lipids, LFT, HbA1c, prolactin, Vit D, (PSA)</a:t>
            </a:r>
          </a:p>
          <a:p>
            <a:pPr marL="514350" indent="-228600">
              <a:buFont typeface="Arial" panose="020B0604020202020204" pitchFamily="34" charset="0"/>
              <a:buChar char="•"/>
            </a:pPr>
            <a:r>
              <a:rPr lang="en-US" sz="2400" dirty="0">
                <a:latin typeface="+mj-lt"/>
              </a:rPr>
              <a:t>  LH, FSH, SHBG, testosterone and estradiol</a:t>
            </a:r>
          </a:p>
          <a:p>
            <a:pPr marL="285750"/>
            <a:endParaRPr lang="en-US" sz="2400" dirty="0">
              <a:latin typeface="+mj-lt"/>
            </a:endParaRPr>
          </a:p>
          <a:p>
            <a:pPr marL="514350" indent="-228600">
              <a:buFont typeface="Arial" panose="020B0604020202020204" pitchFamily="34" charset="0"/>
              <a:buChar char="•"/>
            </a:pPr>
            <a:r>
              <a:rPr lang="en-US" sz="2400" dirty="0">
                <a:latin typeface="+mj-lt"/>
              </a:rPr>
              <a:t>  check what reference range has been applied</a:t>
            </a:r>
          </a:p>
          <a:p>
            <a:pPr marL="514350" indent="-228600">
              <a:buFont typeface="Arial" panose="020B0604020202020204" pitchFamily="34" charset="0"/>
              <a:buChar char="•"/>
            </a:pPr>
            <a:r>
              <a:rPr lang="en-US" sz="2400" dirty="0">
                <a:latin typeface="+mj-lt"/>
              </a:rPr>
              <a:t>  hormone axis fluctuates with cycle if AFAB</a:t>
            </a:r>
          </a:p>
          <a:p>
            <a:pPr marL="514350" indent="-228600">
              <a:buFont typeface="Arial" panose="020B0604020202020204" pitchFamily="34" charset="0"/>
              <a:buChar char="•"/>
            </a:pPr>
            <a:r>
              <a:rPr lang="en-US" sz="2400" dirty="0">
                <a:latin typeface="+mj-lt"/>
              </a:rPr>
              <a:t>  hormone axis impacted by self-medication</a:t>
            </a:r>
          </a:p>
          <a:p>
            <a:pPr marL="514350" indent="-228600">
              <a:buFont typeface="Arial" panose="020B0604020202020204" pitchFamily="34" charset="0"/>
              <a:buChar char="•"/>
            </a:pPr>
            <a:r>
              <a:rPr lang="en-US" sz="2400" dirty="0">
                <a:latin typeface="+mj-lt"/>
              </a:rPr>
              <a:t>  not sure?   </a:t>
            </a:r>
            <a:r>
              <a:rPr lang="en-US" sz="2400" dirty="0" err="1">
                <a:solidFill>
                  <a:srgbClr val="FF0000"/>
                </a:solidFill>
                <a:latin typeface="+mj-lt"/>
              </a:rPr>
              <a:t>Endocrine.cav.wgs@wales.nhs.uk</a:t>
            </a:r>
            <a:endParaRPr lang="en-US" sz="2400" dirty="0">
              <a:solidFill>
                <a:srgbClr val="FF0000"/>
              </a:solidFill>
              <a:latin typeface="+mj-lt"/>
            </a:endParaRPr>
          </a:p>
          <a:p>
            <a:pPr marL="514350" indent="-228600">
              <a:buFont typeface="Arial" panose="020B0604020202020204" pitchFamily="34" charset="0"/>
              <a:buChar char="•"/>
            </a:pPr>
            <a:endParaRPr lang="en-US" sz="2400" dirty="0">
              <a:solidFill>
                <a:srgbClr val="FF0000"/>
              </a:solidFill>
              <a:latin typeface="+mj-lt"/>
            </a:endParaRPr>
          </a:p>
          <a:p>
            <a:pPr marL="514350" indent="-228600">
              <a:buFont typeface="Arial" panose="020B0604020202020204" pitchFamily="34" charset="0"/>
              <a:buChar char="•"/>
            </a:pPr>
            <a:endParaRPr lang="en-US" sz="2400" dirty="0">
              <a:solidFill>
                <a:srgbClr val="FF0000"/>
              </a:solidFill>
              <a:latin typeface="+mj-lt"/>
            </a:endParaRPr>
          </a:p>
          <a:p>
            <a:pPr marL="514350" indent="-228600">
              <a:buFont typeface="Arial" panose="020B0604020202020204" pitchFamily="34" charset="0"/>
              <a:buChar char="•"/>
            </a:pPr>
            <a:endParaRPr lang="en-US" sz="1700" b="1" dirty="0"/>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2081520061"/>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9">
            <a:extLst>
              <a:ext uri="{FF2B5EF4-FFF2-40B4-BE49-F238E27FC236}">
                <a16:creationId xmlns:a16="http://schemas.microsoft.com/office/drawing/2014/main" id="{F89EB7F5-3A3B-FF4B-86AA-9420D7607F7A}"/>
              </a:ext>
            </a:extLst>
          </p:cNvPr>
          <p:cNvPicPr>
            <a:picLocks noGrp="1" noChangeAspect="1"/>
          </p:cNvPicPr>
          <p:nvPr>
            <p:ph idx="1"/>
          </p:nvPr>
        </p:nvPicPr>
        <p:blipFill rotWithShape="1">
          <a:blip r:embed="rId3"/>
          <a:srcRect t="16567" r="9092" b="25903"/>
          <a:stretch/>
        </p:blipFill>
        <p:spPr>
          <a:xfrm>
            <a:off x="5084037" y="10"/>
            <a:ext cx="8669532" cy="6857990"/>
          </a:xfrm>
          <a:prstGeom prst="rect">
            <a:avLst/>
          </a:prstGeom>
        </p:spPr>
      </p:pic>
      <p:sp>
        <p:nvSpPr>
          <p:cNvPr id="33" name="Rectangle 3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99A0FAB-FB94-1846-873F-C7435C1B2736}"/>
              </a:ext>
            </a:extLst>
          </p:cNvPr>
          <p:cNvSpPr>
            <a:spLocks noGrp="1"/>
          </p:cNvSpPr>
          <p:nvPr>
            <p:ph type="title"/>
          </p:nvPr>
        </p:nvSpPr>
        <p:spPr>
          <a:xfrm>
            <a:off x="371094" y="516891"/>
            <a:ext cx="7263083" cy="1300480"/>
          </a:xfrm>
        </p:spPr>
        <p:txBody>
          <a:bodyPr vert="horz" lIns="91440" tIns="45720" rIns="91440" bIns="45720" rtlCol="0" anchor="b">
            <a:normAutofit/>
          </a:bodyPr>
          <a:lstStyle/>
          <a:p>
            <a:r>
              <a:rPr lang="en-US" sz="3600" dirty="0"/>
              <a:t>Role of the LES GP: receiving a patient</a:t>
            </a:r>
          </a:p>
        </p:txBody>
      </p:sp>
      <p:sp>
        <p:nvSpPr>
          <p:cNvPr id="35" name="Rectangle 3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7" name="Rectangle 3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A729D430-EFDD-D84E-A70E-B2525A2D76C1}"/>
              </a:ext>
            </a:extLst>
          </p:cNvPr>
          <p:cNvSpPr>
            <a:spLocks noGrp="1"/>
          </p:cNvSpPr>
          <p:nvPr>
            <p:ph type="body" sz="half" idx="2"/>
          </p:nvPr>
        </p:nvSpPr>
        <p:spPr>
          <a:xfrm>
            <a:off x="371094" y="2772605"/>
            <a:ext cx="7263083" cy="4114800"/>
          </a:xfrm>
        </p:spPr>
        <p:txBody>
          <a:bodyPr vert="horz" lIns="91440" tIns="45720" rIns="91440" bIns="45720" rtlCol="0" anchor="t">
            <a:normAutofit/>
          </a:bodyPr>
          <a:lstStyle/>
          <a:p>
            <a:pPr marL="457200" indent="-457200">
              <a:lnSpc>
                <a:spcPct val="120000"/>
              </a:lnSpc>
              <a:buFont typeface="Arial" panose="020B0604020202020204" pitchFamily="34" charset="0"/>
              <a:buChar char="•"/>
            </a:pPr>
            <a:r>
              <a:rPr lang="en-US" sz="2600" dirty="0">
                <a:latin typeface="+mj-lt"/>
              </a:rPr>
              <a:t>Check patient has read hormone info, signed consent form and is ready to start</a:t>
            </a:r>
          </a:p>
          <a:p>
            <a:pPr marL="457200" indent="-457200">
              <a:lnSpc>
                <a:spcPct val="120000"/>
              </a:lnSpc>
              <a:buFont typeface="Arial" panose="020B0604020202020204" pitchFamily="34" charset="0"/>
              <a:buChar char="•"/>
            </a:pPr>
            <a:r>
              <a:rPr lang="en-US" sz="2600" dirty="0">
                <a:latin typeface="+mj-lt"/>
              </a:rPr>
              <a:t>Discuss regime </a:t>
            </a:r>
          </a:p>
          <a:p>
            <a:r>
              <a:rPr lang="en-US" sz="2600" dirty="0">
                <a:latin typeface="+mj-lt"/>
              </a:rPr>
              <a:t> 	</a:t>
            </a:r>
            <a:r>
              <a:rPr lang="en-US" sz="2600" dirty="0" err="1">
                <a:latin typeface="+mj-lt"/>
              </a:rPr>
              <a:t>Testogel</a:t>
            </a:r>
            <a:r>
              <a:rPr lang="en-US" sz="2600" dirty="0">
                <a:latin typeface="+mj-lt"/>
              </a:rPr>
              <a:t> - comfortable with 2 pumps?</a:t>
            </a:r>
          </a:p>
          <a:p>
            <a:r>
              <a:rPr lang="en-US" sz="2600" dirty="0">
                <a:latin typeface="+mj-lt"/>
              </a:rPr>
              <a:t>	Estrogen -  </a:t>
            </a:r>
            <a:r>
              <a:rPr lang="en-US" sz="2600" dirty="0" err="1">
                <a:latin typeface="+mj-lt"/>
              </a:rPr>
              <a:t>Progynova</a:t>
            </a:r>
            <a:r>
              <a:rPr lang="en-US" sz="2600" dirty="0">
                <a:latin typeface="+mj-lt"/>
              </a:rPr>
              <a:t> 2mg</a:t>
            </a:r>
          </a:p>
          <a:p>
            <a:r>
              <a:rPr lang="en-US" sz="2600" dirty="0">
                <a:latin typeface="+mj-lt"/>
              </a:rPr>
              <a:t>	Antiandrogen wanted? - Finasteride 5mg </a:t>
            </a:r>
            <a:endParaRPr lang="en-US" sz="1700" dirty="0"/>
          </a:p>
          <a:p>
            <a:pPr marL="342900"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2037575408"/>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9">
            <a:extLst>
              <a:ext uri="{FF2B5EF4-FFF2-40B4-BE49-F238E27FC236}">
                <a16:creationId xmlns:a16="http://schemas.microsoft.com/office/drawing/2014/main" id="{F89EB7F5-3A3B-FF4B-86AA-9420D7607F7A}"/>
              </a:ext>
            </a:extLst>
          </p:cNvPr>
          <p:cNvPicPr>
            <a:picLocks noGrp="1" noChangeAspect="1"/>
          </p:cNvPicPr>
          <p:nvPr>
            <p:ph idx="1"/>
          </p:nvPr>
        </p:nvPicPr>
        <p:blipFill rotWithShape="1">
          <a:blip r:embed="rId3"/>
          <a:srcRect t="16567" r="9092" b="25903"/>
          <a:stretch/>
        </p:blipFill>
        <p:spPr>
          <a:xfrm>
            <a:off x="5084037" y="10"/>
            <a:ext cx="8669532" cy="6857990"/>
          </a:xfrm>
          <a:prstGeom prst="rect">
            <a:avLst/>
          </a:prstGeom>
        </p:spPr>
      </p:pic>
      <p:sp>
        <p:nvSpPr>
          <p:cNvPr id="33" name="Rectangle 3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99A0FAB-FB94-1846-873F-C7435C1B2736}"/>
              </a:ext>
            </a:extLst>
          </p:cNvPr>
          <p:cNvSpPr>
            <a:spLocks noGrp="1"/>
          </p:cNvSpPr>
          <p:nvPr>
            <p:ph type="title"/>
          </p:nvPr>
        </p:nvSpPr>
        <p:spPr>
          <a:xfrm>
            <a:off x="371094" y="516891"/>
            <a:ext cx="7263083" cy="1300480"/>
          </a:xfrm>
        </p:spPr>
        <p:txBody>
          <a:bodyPr vert="horz" lIns="91440" tIns="45720" rIns="91440" bIns="45720" rtlCol="0" anchor="b">
            <a:normAutofit/>
          </a:bodyPr>
          <a:lstStyle/>
          <a:p>
            <a:r>
              <a:rPr lang="en-US" sz="3600" dirty="0"/>
              <a:t>Role of the LES GP: receiving a patient</a:t>
            </a:r>
          </a:p>
        </p:txBody>
      </p:sp>
      <p:sp>
        <p:nvSpPr>
          <p:cNvPr id="35" name="Rectangle 3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7" name="Rectangle 3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A729D430-EFDD-D84E-A70E-B2525A2D76C1}"/>
              </a:ext>
            </a:extLst>
          </p:cNvPr>
          <p:cNvSpPr>
            <a:spLocks noGrp="1"/>
          </p:cNvSpPr>
          <p:nvPr>
            <p:ph type="body" sz="half" idx="2"/>
          </p:nvPr>
        </p:nvSpPr>
        <p:spPr>
          <a:xfrm>
            <a:off x="371094" y="2602484"/>
            <a:ext cx="7837241" cy="4114800"/>
          </a:xfrm>
        </p:spPr>
        <p:txBody>
          <a:bodyPr vert="horz" lIns="91440" tIns="45720" rIns="91440" bIns="45720" rtlCol="0" anchor="t">
            <a:normAutofit/>
          </a:bodyPr>
          <a:lstStyle/>
          <a:p>
            <a:endParaRPr lang="en-US" sz="2600" dirty="0">
              <a:latin typeface="+mj-lt"/>
            </a:endParaRPr>
          </a:p>
          <a:p>
            <a:pPr marL="114300" indent="-228600">
              <a:buFont typeface="Arial" panose="020B0604020202020204" pitchFamily="34" charset="0"/>
              <a:buChar char="•"/>
            </a:pPr>
            <a:r>
              <a:rPr lang="en-US" sz="2600" dirty="0">
                <a:latin typeface="+mj-lt"/>
              </a:rPr>
              <a:t>   Give 3-month supply of medication</a:t>
            </a:r>
          </a:p>
          <a:p>
            <a:pPr marL="114300" indent="-228600">
              <a:buFont typeface="Arial" panose="020B0604020202020204" pitchFamily="34" charset="0"/>
              <a:buChar char="•"/>
            </a:pPr>
            <a:r>
              <a:rPr lang="en-US" sz="2600" dirty="0">
                <a:latin typeface="+mj-lt"/>
              </a:rPr>
              <a:t>   Give blood form for 10 weeks, explain timings</a:t>
            </a:r>
          </a:p>
          <a:p>
            <a:pPr marL="114300" indent="-228600">
              <a:buFont typeface="Arial" panose="020B0604020202020204" pitchFamily="34" charset="0"/>
              <a:buChar char="•"/>
            </a:pPr>
            <a:r>
              <a:rPr lang="en-US" sz="2600" dirty="0">
                <a:latin typeface="+mj-lt"/>
              </a:rPr>
              <a:t>   Give appointment for 12-week</a:t>
            </a:r>
            <a:r>
              <a:rPr lang="en-US" sz="2600" b="1" dirty="0">
                <a:latin typeface="+mj-lt"/>
              </a:rPr>
              <a:t> review </a:t>
            </a:r>
            <a:endParaRPr lang="en-US" sz="2600" dirty="0">
              <a:latin typeface="+mj-lt"/>
            </a:endParaRPr>
          </a:p>
          <a:p>
            <a:pPr marL="114300" indent="-228600">
              <a:buFont typeface="Arial" panose="020B0604020202020204" pitchFamily="34" charset="0"/>
              <a:buChar char="•"/>
            </a:pPr>
            <a:endParaRPr lang="en-US" sz="1700" dirty="0"/>
          </a:p>
          <a:p>
            <a:pPr marL="342900"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1251390648"/>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AAB8EDC3-1C0D-4505-A2C7-839A5161F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2069E294-3813-4588-9E9C-AEA08F9C4D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11">
            <a:extLst>
              <a:ext uri="{FF2B5EF4-FFF2-40B4-BE49-F238E27FC236}">
                <a16:creationId xmlns:a16="http://schemas.microsoft.com/office/drawing/2014/main" id="{C1F43217-9DB2-5D4B-9A12-795023531AED}"/>
              </a:ext>
            </a:extLst>
          </p:cNvPr>
          <p:cNvPicPr>
            <a:picLocks noChangeAspect="1"/>
          </p:cNvPicPr>
          <p:nvPr/>
        </p:nvPicPr>
        <p:blipFill rotWithShape="1">
          <a:blip r:embed="rId3">
            <a:alphaModFix amt="40000"/>
          </a:blip>
          <a:srcRect b="15730"/>
          <a:stretch/>
        </p:blipFill>
        <p:spPr>
          <a:xfrm>
            <a:off x="20" y="10"/>
            <a:ext cx="12191981" cy="6857990"/>
          </a:xfrm>
          <a:prstGeom prst="rect">
            <a:avLst/>
          </a:prstGeom>
        </p:spPr>
      </p:pic>
      <p:sp>
        <p:nvSpPr>
          <p:cNvPr id="2" name="Title 1">
            <a:extLst>
              <a:ext uri="{FF2B5EF4-FFF2-40B4-BE49-F238E27FC236}">
                <a16:creationId xmlns:a16="http://schemas.microsoft.com/office/drawing/2014/main" id="{699A0FAB-FB94-1846-873F-C7435C1B2736}"/>
              </a:ext>
            </a:extLst>
          </p:cNvPr>
          <p:cNvSpPr>
            <a:spLocks noGrp="1"/>
          </p:cNvSpPr>
          <p:nvPr>
            <p:ph type="title"/>
          </p:nvPr>
        </p:nvSpPr>
        <p:spPr>
          <a:xfrm>
            <a:off x="812277" y="407655"/>
            <a:ext cx="10515600" cy="1325563"/>
          </a:xfrm>
        </p:spPr>
        <p:txBody>
          <a:bodyPr vert="horz" lIns="91440" tIns="45720" rIns="91440" bIns="45720" rtlCol="0" anchor="ctr">
            <a:normAutofit/>
          </a:bodyPr>
          <a:lstStyle/>
          <a:p>
            <a:r>
              <a:rPr lang="en-US" sz="4400" kern="1200" dirty="0">
                <a:solidFill>
                  <a:srgbClr val="FFFFFF"/>
                </a:solidFill>
                <a:latin typeface="+mj-lt"/>
                <a:ea typeface="+mj-ea"/>
                <a:cs typeface="+mj-cs"/>
              </a:rPr>
              <a:t>Role of the LES GP: first review</a:t>
            </a:r>
          </a:p>
        </p:txBody>
      </p:sp>
      <p:sp>
        <p:nvSpPr>
          <p:cNvPr id="4" name="Text Placeholder 3">
            <a:extLst>
              <a:ext uri="{FF2B5EF4-FFF2-40B4-BE49-F238E27FC236}">
                <a16:creationId xmlns:a16="http://schemas.microsoft.com/office/drawing/2014/main" id="{A729D430-EFDD-D84E-A70E-B2525A2D76C1}"/>
              </a:ext>
            </a:extLst>
          </p:cNvPr>
          <p:cNvSpPr>
            <a:spLocks noGrp="1"/>
          </p:cNvSpPr>
          <p:nvPr>
            <p:ph type="body" sz="half" idx="2"/>
          </p:nvPr>
        </p:nvSpPr>
        <p:spPr>
          <a:xfrm>
            <a:off x="838344" y="2013625"/>
            <a:ext cx="6391796" cy="4210442"/>
          </a:xfrm>
        </p:spPr>
        <p:txBody>
          <a:bodyPr vert="horz" lIns="91440" tIns="45720" rIns="91440" bIns="45720" rtlCol="0">
            <a:normAutofit/>
          </a:bodyPr>
          <a:lstStyle/>
          <a:p>
            <a:r>
              <a:rPr lang="en-US" sz="2800" b="1" dirty="0">
                <a:solidFill>
                  <a:srgbClr val="FFFFFF"/>
                </a:solidFill>
                <a:latin typeface="+mj-lt"/>
              </a:rPr>
              <a:t>For all patients:</a:t>
            </a:r>
          </a:p>
          <a:p>
            <a:endParaRPr lang="en-US" sz="2400" dirty="0">
              <a:solidFill>
                <a:srgbClr val="FFFFFF"/>
              </a:solidFill>
              <a:latin typeface="+mj-lt"/>
            </a:endParaRPr>
          </a:p>
          <a:p>
            <a:pPr marL="342900" indent="-342900">
              <a:buFont typeface="Arial" panose="020B0604020202020204" pitchFamily="34" charset="0"/>
              <a:buChar char="•"/>
            </a:pPr>
            <a:r>
              <a:rPr lang="en-US" sz="2400" dirty="0">
                <a:solidFill>
                  <a:srgbClr val="FFFFFF"/>
                </a:solidFill>
                <a:latin typeface="+mj-lt"/>
              </a:rPr>
              <a:t>general wellbeing</a:t>
            </a:r>
          </a:p>
          <a:p>
            <a:pPr marL="114300" indent="-228600">
              <a:buFont typeface="Arial" panose="020B0604020202020204" pitchFamily="34" charset="0"/>
              <a:buChar char="•"/>
            </a:pPr>
            <a:r>
              <a:rPr lang="en-US" sz="2400" dirty="0">
                <a:solidFill>
                  <a:srgbClr val="FFFFFF"/>
                </a:solidFill>
                <a:latin typeface="+mj-lt"/>
              </a:rPr>
              <a:t>  physical and emotional changes</a:t>
            </a:r>
          </a:p>
          <a:p>
            <a:pPr marL="114300" indent="-228600">
              <a:buFont typeface="Arial" panose="020B0604020202020204" pitchFamily="34" charset="0"/>
              <a:buChar char="•"/>
            </a:pPr>
            <a:r>
              <a:rPr lang="en-US" sz="2400" dirty="0">
                <a:solidFill>
                  <a:srgbClr val="FFFFFF"/>
                </a:solidFill>
                <a:latin typeface="+mj-lt"/>
              </a:rPr>
              <a:t>  compliance / SEs</a:t>
            </a:r>
          </a:p>
          <a:p>
            <a:pPr marL="114300" indent="-228600">
              <a:buFont typeface="Arial" panose="020B0604020202020204" pitchFamily="34" charset="0"/>
              <a:buChar char="•"/>
            </a:pPr>
            <a:r>
              <a:rPr lang="en-US" sz="2400" dirty="0">
                <a:solidFill>
                  <a:srgbClr val="FFFFFF"/>
                </a:solidFill>
                <a:latin typeface="+mj-lt"/>
              </a:rPr>
              <a:t>  bloods review and check timing of HRT</a:t>
            </a:r>
          </a:p>
          <a:p>
            <a:pPr marL="114300" indent="-228600">
              <a:buFont typeface="Arial" panose="020B0604020202020204" pitchFamily="34" charset="0"/>
              <a:buChar char="•"/>
            </a:pPr>
            <a:endParaRPr lang="en-US" sz="2000" dirty="0">
              <a:solidFill>
                <a:srgbClr val="FFFFFF"/>
              </a:solidFill>
            </a:endParaRPr>
          </a:p>
          <a:p>
            <a:pPr indent="-228600">
              <a:buFont typeface="Arial" panose="020B0604020202020204" pitchFamily="34" charset="0"/>
              <a:buChar char="•"/>
            </a:pPr>
            <a:endParaRPr lang="en-US" sz="2000" dirty="0">
              <a:solidFill>
                <a:srgbClr val="FFFFFF"/>
              </a:solidFill>
            </a:endParaRPr>
          </a:p>
          <a:p>
            <a:pPr marL="114300" indent="-228600">
              <a:buFont typeface="Arial" panose="020B0604020202020204" pitchFamily="34" charset="0"/>
              <a:buChar char="•"/>
            </a:pPr>
            <a:endParaRPr lang="en-US" sz="2000" dirty="0">
              <a:solidFill>
                <a:srgbClr val="FFFFFF"/>
              </a:solidFill>
            </a:endParaRPr>
          </a:p>
          <a:p>
            <a:pPr indent="-228600">
              <a:buFont typeface="Arial" panose="020B0604020202020204" pitchFamily="34" charset="0"/>
              <a:buChar char="•"/>
            </a:pPr>
            <a:endParaRPr lang="en-US" sz="2000" dirty="0">
              <a:solidFill>
                <a:srgbClr val="FFFFFF"/>
              </a:solidFill>
            </a:endParaRPr>
          </a:p>
          <a:p>
            <a:pPr indent="-228600">
              <a:buFont typeface="Arial" panose="020B0604020202020204" pitchFamily="34" charset="0"/>
              <a:buChar char="•"/>
            </a:pPr>
            <a:endParaRPr lang="en-US" sz="2000" dirty="0">
              <a:solidFill>
                <a:srgbClr val="FFFFFF"/>
              </a:solidFill>
            </a:endParaRPr>
          </a:p>
          <a:p>
            <a:pPr marL="114300" indent="-228600">
              <a:buFont typeface="Arial" panose="020B0604020202020204" pitchFamily="34" charset="0"/>
              <a:buChar char="•"/>
            </a:pPr>
            <a:endParaRPr lang="en-US" sz="2000" dirty="0">
              <a:solidFill>
                <a:srgbClr val="FFFFFF"/>
              </a:solidFill>
            </a:endParaRPr>
          </a:p>
          <a:p>
            <a:pPr marL="342900" indent="-228600">
              <a:buFont typeface="Arial" panose="020B0604020202020204" pitchFamily="34" charset="0"/>
              <a:buChar char="•"/>
            </a:pPr>
            <a:endParaRPr lang="en-US" sz="2000" dirty="0">
              <a:solidFill>
                <a:srgbClr val="FFFFFF"/>
              </a:solidFill>
            </a:endParaRPr>
          </a:p>
        </p:txBody>
      </p:sp>
      <p:pic>
        <p:nvPicPr>
          <p:cNvPr id="15" name="Content Placeholder 14">
            <a:extLst>
              <a:ext uri="{FF2B5EF4-FFF2-40B4-BE49-F238E27FC236}">
                <a16:creationId xmlns:a16="http://schemas.microsoft.com/office/drawing/2014/main" id="{DF6656AE-86C3-8541-9120-D4072A88BAE3}"/>
              </a:ext>
            </a:extLst>
          </p:cNvPr>
          <p:cNvPicPr>
            <a:picLocks noGrp="1" noChangeAspect="1"/>
          </p:cNvPicPr>
          <p:nvPr>
            <p:ph idx="1"/>
          </p:nvPr>
        </p:nvPicPr>
        <p:blipFill rotWithShape="1">
          <a:blip r:embed="rId4"/>
          <a:srcRect l="16233" r="-3" b="-3"/>
          <a:stretch/>
        </p:blipFill>
        <p:spPr>
          <a:xfrm>
            <a:off x="6101338" y="2015168"/>
            <a:ext cx="5283866" cy="4210442"/>
          </a:xfrm>
          <a:custGeom>
            <a:avLst/>
            <a:gdLst/>
            <a:ahLst/>
            <a:cxnLst/>
            <a:rect l="l" t="t" r="r" b="b"/>
            <a:pathLst>
              <a:path w="5283866" h="4210442">
                <a:moveTo>
                  <a:pt x="839883" y="18"/>
                </a:moveTo>
                <a:cubicBezTo>
                  <a:pt x="851945" y="328"/>
                  <a:pt x="864423" y="4671"/>
                  <a:pt x="875727" y="6050"/>
                </a:cubicBezTo>
                <a:cubicBezTo>
                  <a:pt x="1125267" y="36932"/>
                  <a:pt x="1374804" y="70296"/>
                  <a:pt x="1624617" y="99799"/>
                </a:cubicBezTo>
                <a:cubicBezTo>
                  <a:pt x="1858164" y="127373"/>
                  <a:pt x="2093363" y="133714"/>
                  <a:pt x="2328012" y="148051"/>
                </a:cubicBezTo>
                <a:cubicBezTo>
                  <a:pt x="2612016" y="165424"/>
                  <a:pt x="2895470" y="189965"/>
                  <a:pt x="3177820" y="228566"/>
                </a:cubicBezTo>
                <a:cubicBezTo>
                  <a:pt x="3373866" y="255590"/>
                  <a:pt x="3571843" y="274338"/>
                  <a:pt x="3770646" y="252831"/>
                </a:cubicBezTo>
                <a:cubicBezTo>
                  <a:pt x="3780572" y="251727"/>
                  <a:pt x="3791878" y="248144"/>
                  <a:pt x="3800149" y="251727"/>
                </a:cubicBezTo>
                <a:cubicBezTo>
                  <a:pt x="3896658" y="291986"/>
                  <a:pt x="4001986" y="263033"/>
                  <a:pt x="4102076" y="288400"/>
                </a:cubicBezTo>
                <a:cubicBezTo>
                  <a:pt x="4076434" y="386286"/>
                  <a:pt x="3966416" y="378289"/>
                  <a:pt x="3904377" y="446120"/>
                </a:cubicBezTo>
                <a:cubicBezTo>
                  <a:pt x="4005570" y="473141"/>
                  <a:pt x="4096562" y="500439"/>
                  <a:pt x="4188933" y="520843"/>
                </a:cubicBezTo>
                <a:cubicBezTo>
                  <a:pt x="4286818" y="542350"/>
                  <a:pt x="4369813" y="600531"/>
                  <a:pt x="4465492" y="626449"/>
                </a:cubicBezTo>
                <a:cubicBezTo>
                  <a:pt x="4485897" y="631964"/>
                  <a:pt x="4510437" y="651264"/>
                  <a:pt x="4517606" y="670015"/>
                </a:cubicBezTo>
                <a:cubicBezTo>
                  <a:pt x="4540768" y="730677"/>
                  <a:pt x="5003171" y="900804"/>
                  <a:pt x="4948576" y="954847"/>
                </a:cubicBezTo>
                <a:cubicBezTo>
                  <a:pt x="4925966" y="977182"/>
                  <a:pt x="4896738" y="993174"/>
                  <a:pt x="4866132" y="1015233"/>
                </a:cubicBezTo>
                <a:cubicBezTo>
                  <a:pt x="4912180" y="1056869"/>
                  <a:pt x="4964017" y="1075067"/>
                  <a:pt x="5019164" y="1087474"/>
                </a:cubicBezTo>
                <a:cubicBezTo>
                  <a:pt x="5035708" y="1091335"/>
                  <a:pt x="5051977" y="1099055"/>
                  <a:pt x="5053630" y="1117806"/>
                </a:cubicBezTo>
                <a:cubicBezTo>
                  <a:pt x="5055284" y="1137382"/>
                  <a:pt x="5038464" y="1145101"/>
                  <a:pt x="5024404" y="1154202"/>
                </a:cubicBezTo>
                <a:cubicBezTo>
                  <a:pt x="5004826" y="1166885"/>
                  <a:pt x="4985800" y="1177916"/>
                  <a:pt x="4960984" y="1179569"/>
                </a:cubicBezTo>
                <a:cubicBezTo>
                  <a:pt x="4920176" y="1182051"/>
                  <a:pt x="4900600" y="1217344"/>
                  <a:pt x="4876887" y="1243814"/>
                </a:cubicBezTo>
                <a:cubicBezTo>
                  <a:pt x="4863652" y="1258705"/>
                  <a:pt x="4857034" y="1288759"/>
                  <a:pt x="4880195" y="1293998"/>
                </a:cubicBezTo>
                <a:cubicBezTo>
                  <a:pt x="4935892" y="1306682"/>
                  <a:pt x="4931480" y="1343355"/>
                  <a:pt x="4930104" y="1384991"/>
                </a:cubicBezTo>
                <a:cubicBezTo>
                  <a:pt x="4928173" y="1436553"/>
                  <a:pt x="4895360" y="1460265"/>
                  <a:pt x="4855103" y="1480119"/>
                </a:cubicBezTo>
                <a:cubicBezTo>
                  <a:pt x="4841316" y="1487011"/>
                  <a:pt x="4821740" y="1486735"/>
                  <a:pt x="4816500" y="1508242"/>
                </a:cubicBezTo>
                <a:cubicBezTo>
                  <a:pt x="4839110" y="1528648"/>
                  <a:pt x="4866684" y="1512103"/>
                  <a:pt x="4890949" y="1517893"/>
                </a:cubicBezTo>
                <a:cubicBezTo>
                  <a:pt x="4911077" y="1522581"/>
                  <a:pt x="4944441" y="1520100"/>
                  <a:pt x="4916868" y="1557599"/>
                </a:cubicBezTo>
                <a:cubicBezTo>
                  <a:pt x="4908870" y="1568352"/>
                  <a:pt x="4918245" y="1576625"/>
                  <a:pt x="4928448" y="1577453"/>
                </a:cubicBezTo>
                <a:cubicBezTo>
                  <a:pt x="5010066" y="1586000"/>
                  <a:pt x="4972566" y="1661827"/>
                  <a:pt x="4998760" y="1701809"/>
                </a:cubicBezTo>
                <a:cubicBezTo>
                  <a:pt x="5005928" y="1712836"/>
                  <a:pt x="4998208" y="1731862"/>
                  <a:pt x="4986903" y="1736550"/>
                </a:cubicBezTo>
                <a:cubicBezTo>
                  <a:pt x="4914660" y="1767432"/>
                  <a:pt x="4904735" y="1841053"/>
                  <a:pt x="4869716" y="1904472"/>
                </a:cubicBezTo>
                <a:cubicBezTo>
                  <a:pt x="4907768" y="1929562"/>
                  <a:pt x="4953264" y="1935077"/>
                  <a:pt x="4994348" y="1951346"/>
                </a:cubicBezTo>
                <a:cubicBezTo>
                  <a:pt x="5037087" y="1968441"/>
                  <a:pt x="5037087" y="1981125"/>
                  <a:pt x="5001792" y="2030756"/>
                </a:cubicBezTo>
                <a:cubicBezTo>
                  <a:pt x="5093611" y="2041511"/>
                  <a:pt x="5093611" y="2041511"/>
                  <a:pt x="5065212" y="2119543"/>
                </a:cubicBezTo>
                <a:cubicBezTo>
                  <a:pt x="5142142" y="2126712"/>
                  <a:pt x="5192876" y="2163660"/>
                  <a:pt x="5204732" y="2244450"/>
                </a:cubicBezTo>
                <a:cubicBezTo>
                  <a:pt x="5210523" y="2283604"/>
                  <a:pt x="5245265" y="2302077"/>
                  <a:pt x="5283866" y="2328272"/>
                </a:cubicBezTo>
                <a:cubicBezTo>
                  <a:pt x="5235890" y="2353641"/>
                  <a:pt x="5203354" y="2406580"/>
                  <a:pt x="5147380" y="2350606"/>
                </a:cubicBezTo>
                <a:cubicBezTo>
                  <a:pt x="5126976" y="2330203"/>
                  <a:pt x="5128904" y="2356121"/>
                  <a:pt x="5126148" y="2363566"/>
                </a:cubicBezTo>
                <a:cubicBezTo>
                  <a:pt x="5119532" y="2381764"/>
                  <a:pt x="5133316" y="2393897"/>
                  <a:pt x="5142417" y="2407682"/>
                </a:cubicBezTo>
                <a:cubicBezTo>
                  <a:pt x="5151240" y="2421470"/>
                  <a:pt x="5161718" y="2436083"/>
                  <a:pt x="5164200" y="2451526"/>
                </a:cubicBezTo>
                <a:cubicBezTo>
                  <a:pt x="5165852" y="2462279"/>
                  <a:pt x="5157858" y="2477994"/>
                  <a:pt x="5149034" y="2485992"/>
                </a:cubicBezTo>
                <a:cubicBezTo>
                  <a:pt x="5102710" y="2528178"/>
                  <a:pt x="5130284" y="2623031"/>
                  <a:pt x="5042601" y="2635164"/>
                </a:cubicBezTo>
                <a:cubicBezTo>
                  <a:pt x="5003171" y="2640677"/>
                  <a:pt x="4984146" y="2675420"/>
                  <a:pt x="4955194" y="2694445"/>
                </a:cubicBezTo>
                <a:cubicBezTo>
                  <a:pt x="4854552" y="2760897"/>
                  <a:pt x="4787272" y="2846375"/>
                  <a:pt x="4756116" y="2963836"/>
                </a:cubicBezTo>
                <a:cubicBezTo>
                  <a:pt x="4747568" y="2996372"/>
                  <a:pt x="4714754" y="3022569"/>
                  <a:pt x="4693523" y="3051244"/>
                </a:cubicBezTo>
                <a:cubicBezTo>
                  <a:pt x="4703726" y="3072199"/>
                  <a:pt x="4759424" y="3026979"/>
                  <a:pt x="4739848" y="3082125"/>
                </a:cubicBezTo>
                <a:cubicBezTo>
                  <a:pt x="4724958" y="3123486"/>
                  <a:pt x="4686906" y="3149129"/>
                  <a:pt x="4651060" y="3173670"/>
                </a:cubicBezTo>
                <a:cubicBezTo>
                  <a:pt x="4610252" y="3201518"/>
                  <a:pt x="4565032" y="3223852"/>
                  <a:pt x="4546556" y="3275413"/>
                </a:cubicBezTo>
                <a:cubicBezTo>
                  <a:pt x="4542697" y="3286444"/>
                  <a:pt x="4530288" y="3298024"/>
                  <a:pt x="4519261" y="3302437"/>
                </a:cubicBezTo>
                <a:cubicBezTo>
                  <a:pt x="3944081" y="4209875"/>
                  <a:pt x="2528194" y="4215939"/>
                  <a:pt x="2364961" y="4209597"/>
                </a:cubicBezTo>
                <a:cubicBezTo>
                  <a:pt x="2167260" y="4201602"/>
                  <a:pt x="1980313" y="4145627"/>
                  <a:pt x="1796951" y="4075867"/>
                </a:cubicBezTo>
                <a:cubicBezTo>
                  <a:pt x="1719469" y="4046365"/>
                  <a:pt x="1647505" y="4004453"/>
                  <a:pt x="1572227" y="3971917"/>
                </a:cubicBezTo>
                <a:cubicBezTo>
                  <a:pt x="1468277" y="3926971"/>
                  <a:pt x="1388040" y="3841219"/>
                  <a:pt x="1284364" y="3805097"/>
                </a:cubicBezTo>
                <a:cubicBezTo>
                  <a:pt x="1177655" y="3767873"/>
                  <a:pt x="1086388" y="3699767"/>
                  <a:pt x="976645" y="3670815"/>
                </a:cubicBezTo>
                <a:cubicBezTo>
                  <a:pt x="918742" y="3655375"/>
                  <a:pt x="862768" y="3627527"/>
                  <a:pt x="871866" y="3547839"/>
                </a:cubicBezTo>
                <a:cubicBezTo>
                  <a:pt x="874349" y="3525228"/>
                  <a:pt x="859184" y="3506755"/>
                  <a:pt x="835195" y="3513373"/>
                </a:cubicBezTo>
                <a:cubicBezTo>
                  <a:pt x="789424" y="3525780"/>
                  <a:pt x="768744" y="3492967"/>
                  <a:pt x="743375" y="3468427"/>
                </a:cubicBezTo>
                <a:cubicBezTo>
                  <a:pt x="698156" y="3424863"/>
                  <a:pt x="655142" y="3378540"/>
                  <a:pt x="583175" y="3371370"/>
                </a:cubicBezTo>
                <a:cubicBezTo>
                  <a:pt x="596961" y="3337178"/>
                  <a:pt x="620399" y="3342142"/>
                  <a:pt x="641906" y="3349311"/>
                </a:cubicBezTo>
                <a:cubicBezTo>
                  <a:pt x="698432" y="3368062"/>
                  <a:pt x="754405" y="3389293"/>
                  <a:pt x="810930" y="3408042"/>
                </a:cubicBezTo>
                <a:cubicBezTo>
                  <a:pt x="847878" y="3420175"/>
                  <a:pt x="884551" y="3437271"/>
                  <a:pt x="933908" y="3423758"/>
                </a:cubicBezTo>
                <a:cubicBezTo>
                  <a:pt x="891445" y="3354826"/>
                  <a:pt x="819202" y="3342418"/>
                  <a:pt x="760747" y="3321187"/>
                </a:cubicBezTo>
                <a:cubicBezTo>
                  <a:pt x="687678" y="3294441"/>
                  <a:pt x="644664" y="3243980"/>
                  <a:pt x="593101" y="3187731"/>
                </a:cubicBezTo>
                <a:cubicBezTo>
                  <a:pt x="646869" y="3174220"/>
                  <a:pt x="680233" y="3215581"/>
                  <a:pt x="722419" y="3213374"/>
                </a:cubicBezTo>
                <a:cubicBezTo>
                  <a:pt x="724627" y="3206207"/>
                  <a:pt x="728486" y="3195729"/>
                  <a:pt x="727934" y="3195451"/>
                </a:cubicBezTo>
                <a:cubicBezTo>
                  <a:pt x="659002" y="3164570"/>
                  <a:pt x="626741" y="3106666"/>
                  <a:pt x="615987" y="3036630"/>
                </a:cubicBezTo>
                <a:cubicBezTo>
                  <a:pt x="610473" y="3000510"/>
                  <a:pt x="585381" y="2989205"/>
                  <a:pt x="560564" y="2972660"/>
                </a:cubicBezTo>
                <a:cubicBezTo>
                  <a:pt x="473984" y="2913930"/>
                  <a:pt x="382441" y="2860713"/>
                  <a:pt x="311302" y="2779924"/>
                </a:cubicBezTo>
                <a:cubicBezTo>
                  <a:pt x="393471" y="2790677"/>
                  <a:pt x="459371" y="2843341"/>
                  <a:pt x="547882" y="2865952"/>
                </a:cubicBezTo>
                <a:cubicBezTo>
                  <a:pt x="477570" y="2777166"/>
                  <a:pt x="386577" y="2732222"/>
                  <a:pt x="303582" y="2678453"/>
                </a:cubicBezTo>
                <a:cubicBezTo>
                  <a:pt x="265806" y="2653913"/>
                  <a:pt x="230790" y="2622479"/>
                  <a:pt x="185016" y="2609244"/>
                </a:cubicBezTo>
                <a:cubicBezTo>
                  <a:pt x="168748" y="2604556"/>
                  <a:pt x="142002" y="2594630"/>
                  <a:pt x="154963" y="2568435"/>
                </a:cubicBezTo>
                <a:cubicBezTo>
                  <a:pt x="165990" y="2546654"/>
                  <a:pt x="187773" y="2553269"/>
                  <a:pt x="207627" y="2559612"/>
                </a:cubicBezTo>
                <a:cubicBezTo>
                  <a:pt x="255328" y="2575330"/>
                  <a:pt x="304685" y="2575604"/>
                  <a:pt x="369207" y="2575330"/>
                </a:cubicBezTo>
                <a:cubicBezTo>
                  <a:pt x="315163" y="2503363"/>
                  <a:pt x="216174" y="2524871"/>
                  <a:pt x="169852" y="2449319"/>
                </a:cubicBezTo>
                <a:cubicBezTo>
                  <a:pt x="227755" y="2436083"/>
                  <a:pt x="272424" y="2463381"/>
                  <a:pt x="319299" y="2468619"/>
                </a:cubicBezTo>
                <a:cubicBezTo>
                  <a:pt x="361761" y="2473307"/>
                  <a:pt x="372239" y="2460624"/>
                  <a:pt x="362313" y="2418988"/>
                </a:cubicBezTo>
                <a:cubicBezTo>
                  <a:pt x="346873" y="2354190"/>
                  <a:pt x="370034" y="2321102"/>
                  <a:pt x="431798" y="2338750"/>
                </a:cubicBezTo>
                <a:cubicBezTo>
                  <a:pt x="489149" y="2355293"/>
                  <a:pt x="495215" y="2331030"/>
                  <a:pt x="479775" y="2294082"/>
                </a:cubicBezTo>
                <a:cubicBezTo>
                  <a:pt x="457716" y="2240315"/>
                  <a:pt x="482807" y="2198678"/>
                  <a:pt x="499903" y="2153458"/>
                </a:cubicBezTo>
                <a:cubicBezTo>
                  <a:pt x="526099" y="2084525"/>
                  <a:pt x="515069" y="2050885"/>
                  <a:pt x="458544" y="1999599"/>
                </a:cubicBezTo>
                <a:cubicBezTo>
                  <a:pt x="426835" y="1970921"/>
                  <a:pt x="392645" y="1946658"/>
                  <a:pt x="346596" y="1921843"/>
                </a:cubicBezTo>
                <a:cubicBezTo>
                  <a:pt x="452753" y="1908331"/>
                  <a:pt x="341358" y="1862836"/>
                  <a:pt x="378857" y="1834435"/>
                </a:cubicBezTo>
                <a:cubicBezTo>
                  <a:pt x="453856" y="1822854"/>
                  <a:pt x="515069" y="1913294"/>
                  <a:pt x="617091" y="1887376"/>
                </a:cubicBezTo>
                <a:cubicBezTo>
                  <a:pt x="491080" y="1809066"/>
                  <a:pt x="351835" y="1783423"/>
                  <a:pt x="260568" y="1679198"/>
                </a:cubicBezTo>
                <a:cubicBezTo>
                  <a:pt x="281523" y="1655484"/>
                  <a:pt x="302479" y="1677543"/>
                  <a:pt x="320402" y="1668720"/>
                </a:cubicBezTo>
                <a:cubicBezTo>
                  <a:pt x="319850" y="1663205"/>
                  <a:pt x="321230" y="1654932"/>
                  <a:pt x="317920" y="1652452"/>
                </a:cubicBezTo>
                <a:cubicBezTo>
                  <a:pt x="249815" y="1595650"/>
                  <a:pt x="248711" y="1594273"/>
                  <a:pt x="321779" y="1552359"/>
                </a:cubicBezTo>
                <a:cubicBezTo>
                  <a:pt x="347424" y="1537746"/>
                  <a:pt x="345218" y="1524786"/>
                  <a:pt x="331707" y="1506313"/>
                </a:cubicBezTo>
                <a:cubicBezTo>
                  <a:pt x="322055" y="1493353"/>
                  <a:pt x="310475" y="1481772"/>
                  <a:pt x="315990" y="1453371"/>
                </a:cubicBezTo>
                <a:cubicBezTo>
                  <a:pt x="355971" y="1489769"/>
                  <a:pt x="549259" y="1477912"/>
                  <a:pt x="583450" y="1474052"/>
                </a:cubicBezTo>
                <a:cubicBezTo>
                  <a:pt x="621777" y="1469917"/>
                  <a:pt x="659553" y="1452269"/>
                  <a:pt x="699809" y="1461919"/>
                </a:cubicBezTo>
                <a:cubicBezTo>
                  <a:pt x="732070" y="1469641"/>
                  <a:pt x="881516" y="1544364"/>
                  <a:pt x="902750" y="1458612"/>
                </a:cubicBezTo>
                <a:cubicBezTo>
                  <a:pt x="903853" y="1454475"/>
                  <a:pt x="964237" y="1464127"/>
                  <a:pt x="996774" y="1468814"/>
                </a:cubicBezTo>
                <a:cubicBezTo>
                  <a:pt x="1025451" y="1472674"/>
                  <a:pt x="1057712" y="1489769"/>
                  <a:pt x="1077012" y="1455578"/>
                </a:cubicBezTo>
                <a:cubicBezTo>
                  <a:pt x="1088317" y="1435450"/>
                  <a:pt x="1041719" y="1396571"/>
                  <a:pt x="1000083" y="1393262"/>
                </a:cubicBezTo>
                <a:cubicBezTo>
                  <a:pt x="963961" y="1390229"/>
                  <a:pt x="926186" y="1385817"/>
                  <a:pt x="891720" y="1394089"/>
                </a:cubicBezTo>
                <a:cubicBezTo>
                  <a:pt x="849258" y="1404017"/>
                  <a:pt x="826372" y="1388024"/>
                  <a:pt x="814515" y="1353557"/>
                </a:cubicBezTo>
                <a:cubicBezTo>
                  <a:pt x="801280" y="1315506"/>
                  <a:pt x="775911" y="1297858"/>
                  <a:pt x="740895" y="1280211"/>
                </a:cubicBezTo>
                <a:cubicBezTo>
                  <a:pt x="655967" y="1237474"/>
                  <a:pt x="574352" y="1188118"/>
                  <a:pt x="481154" y="1163301"/>
                </a:cubicBezTo>
                <a:cubicBezTo>
                  <a:pt x="462679" y="1158337"/>
                  <a:pt x="442276" y="1151719"/>
                  <a:pt x="433728" y="1118909"/>
                </a:cubicBezTo>
                <a:cubicBezTo>
                  <a:pt x="686023" y="1167987"/>
                  <a:pt x="915984" y="1295929"/>
                  <a:pt x="1176276" y="1288484"/>
                </a:cubicBezTo>
                <a:cubicBezTo>
                  <a:pt x="1105137" y="1247950"/>
                  <a:pt x="1022694" y="1245745"/>
                  <a:pt x="946867" y="1217344"/>
                </a:cubicBezTo>
                <a:cubicBezTo>
                  <a:pt x="1000635" y="1196113"/>
                  <a:pt x="1051094" y="1218172"/>
                  <a:pt x="1102104" y="1230304"/>
                </a:cubicBezTo>
                <a:cubicBezTo>
                  <a:pt x="1144843" y="1240230"/>
                  <a:pt x="1183446" y="1241885"/>
                  <a:pt x="1188133" y="1182603"/>
                </a:cubicBezTo>
                <a:cubicBezTo>
                  <a:pt x="1186478" y="1178742"/>
                  <a:pt x="1186754" y="1173780"/>
                  <a:pt x="1187030" y="1169092"/>
                </a:cubicBezTo>
                <a:cubicBezTo>
                  <a:pt x="1172690" y="1144552"/>
                  <a:pt x="1150358" y="1131868"/>
                  <a:pt x="1123887" y="1124698"/>
                </a:cubicBezTo>
                <a:cubicBezTo>
                  <a:pt x="1107894" y="1120286"/>
                  <a:pt x="1086663" y="1113668"/>
                  <a:pt x="1086938" y="1096023"/>
                </a:cubicBezTo>
                <a:cubicBezTo>
                  <a:pt x="1087765" y="1030674"/>
                  <a:pt x="1036756" y="1011647"/>
                  <a:pt x="985744" y="992622"/>
                </a:cubicBezTo>
                <a:cubicBezTo>
                  <a:pt x="1014145" y="960086"/>
                  <a:pt x="1036479" y="984074"/>
                  <a:pt x="1057987" y="981594"/>
                </a:cubicBezTo>
                <a:cubicBezTo>
                  <a:pt x="1072049" y="979939"/>
                  <a:pt x="1084733" y="976906"/>
                  <a:pt x="1084733" y="960086"/>
                </a:cubicBezTo>
                <a:cubicBezTo>
                  <a:pt x="1085008" y="946023"/>
                  <a:pt x="1078390" y="930030"/>
                  <a:pt x="1064605" y="929756"/>
                </a:cubicBezTo>
                <a:cubicBezTo>
                  <a:pt x="978300" y="927273"/>
                  <a:pt x="930599" y="836833"/>
                  <a:pt x="840985" y="836558"/>
                </a:cubicBezTo>
                <a:cubicBezTo>
                  <a:pt x="787493" y="836558"/>
                  <a:pt x="868834" y="785547"/>
                  <a:pt x="823615" y="764315"/>
                </a:cubicBezTo>
                <a:cubicBezTo>
                  <a:pt x="813687" y="759628"/>
                  <a:pt x="849533" y="752460"/>
                  <a:pt x="865526" y="753562"/>
                </a:cubicBezTo>
                <a:cubicBezTo>
                  <a:pt x="881242" y="754665"/>
                  <a:pt x="895304" y="768175"/>
                  <a:pt x="914331" y="758525"/>
                </a:cubicBezTo>
                <a:cubicBezTo>
                  <a:pt x="924808" y="724059"/>
                  <a:pt x="897787" y="711375"/>
                  <a:pt x="875452" y="701724"/>
                </a:cubicBezTo>
                <a:cubicBezTo>
                  <a:pt x="823889" y="679390"/>
                  <a:pt x="773706" y="652369"/>
                  <a:pt x="717181" y="644371"/>
                </a:cubicBezTo>
                <a:cubicBezTo>
                  <a:pt x="697053" y="641614"/>
                  <a:pt x="746133" y="604666"/>
                  <a:pt x="755783" y="591707"/>
                </a:cubicBezTo>
                <a:cubicBezTo>
                  <a:pt x="528304" y="455496"/>
                  <a:pt x="254778" y="462388"/>
                  <a:pt x="0" y="352370"/>
                </a:cubicBezTo>
                <a:cubicBezTo>
                  <a:pt x="56250" y="330864"/>
                  <a:pt x="97610" y="346580"/>
                  <a:pt x="135937" y="349889"/>
                </a:cubicBezTo>
                <a:cubicBezTo>
                  <a:pt x="231615" y="358160"/>
                  <a:pt x="326193" y="375256"/>
                  <a:pt x="421595" y="385458"/>
                </a:cubicBezTo>
                <a:cubicBezTo>
                  <a:pt x="468469" y="390421"/>
                  <a:pt x="512035" y="409172"/>
                  <a:pt x="564424" y="379393"/>
                </a:cubicBezTo>
                <a:cubicBezTo>
                  <a:pt x="599443" y="359540"/>
                  <a:pt x="655418" y="381046"/>
                  <a:pt x="698432" y="398694"/>
                </a:cubicBezTo>
                <a:cubicBezTo>
                  <a:pt x="734000" y="413307"/>
                  <a:pt x="767916" y="417167"/>
                  <a:pt x="815067" y="398694"/>
                </a:cubicBezTo>
                <a:cubicBezTo>
                  <a:pt x="772328" y="387389"/>
                  <a:pt x="739515" y="377463"/>
                  <a:pt x="705876" y="370568"/>
                </a:cubicBezTo>
                <a:cubicBezTo>
                  <a:pt x="679130" y="365055"/>
                  <a:pt x="742825" y="342719"/>
                  <a:pt x="775360" y="345477"/>
                </a:cubicBezTo>
                <a:cubicBezTo>
                  <a:pt x="820857" y="349337"/>
                  <a:pt x="795214" y="335000"/>
                  <a:pt x="787493" y="315146"/>
                </a:cubicBezTo>
                <a:cubicBezTo>
                  <a:pt x="779221" y="293915"/>
                  <a:pt x="803761" y="287298"/>
                  <a:pt x="819202" y="291709"/>
                </a:cubicBezTo>
                <a:cubicBezTo>
                  <a:pt x="878484" y="309081"/>
                  <a:pt x="937491" y="278474"/>
                  <a:pt x="998705" y="303291"/>
                </a:cubicBezTo>
                <a:cubicBezTo>
                  <a:pt x="983263" y="242077"/>
                  <a:pt x="949899" y="215331"/>
                  <a:pt x="880139" y="206783"/>
                </a:cubicBezTo>
                <a:cubicBezTo>
                  <a:pt x="853944" y="203475"/>
                  <a:pt x="826647" y="208438"/>
                  <a:pt x="804037" y="190790"/>
                </a:cubicBezTo>
                <a:cubicBezTo>
                  <a:pt x="791076" y="180590"/>
                  <a:pt x="776463" y="168457"/>
                  <a:pt x="786666" y="149707"/>
                </a:cubicBezTo>
                <a:cubicBezTo>
                  <a:pt x="793834" y="136471"/>
                  <a:pt x="809276" y="136471"/>
                  <a:pt x="821960" y="140884"/>
                </a:cubicBezTo>
                <a:cubicBezTo>
                  <a:pt x="878761" y="160461"/>
                  <a:pt x="938043" y="167630"/>
                  <a:pt x="997325" y="174800"/>
                </a:cubicBezTo>
                <a:cubicBezTo>
                  <a:pt x="1006426" y="175902"/>
                  <a:pt x="1016626" y="179487"/>
                  <a:pt x="1026829" y="161287"/>
                </a:cubicBezTo>
                <a:cubicBezTo>
                  <a:pt x="915984" y="131783"/>
                  <a:pt x="810655" y="89872"/>
                  <a:pt x="696777" y="73604"/>
                </a:cubicBezTo>
                <a:cubicBezTo>
                  <a:pt x="698432" y="65884"/>
                  <a:pt x="700086" y="58164"/>
                  <a:pt x="701741" y="50444"/>
                </a:cubicBezTo>
                <a:cubicBezTo>
                  <a:pt x="790801" y="61471"/>
                  <a:pt x="879864" y="72501"/>
                  <a:pt x="992362" y="86289"/>
                </a:cubicBezTo>
                <a:cubicBezTo>
                  <a:pt x="923153" y="42446"/>
                  <a:pt x="857805" y="57060"/>
                  <a:pt x="806519" y="18183"/>
                </a:cubicBezTo>
                <a:cubicBezTo>
                  <a:pt x="816170" y="3431"/>
                  <a:pt x="827820" y="-292"/>
                  <a:pt x="839883" y="18"/>
                </a:cubicBezTo>
                <a:close/>
              </a:path>
            </a:pathLst>
          </a:custGeom>
        </p:spPr>
      </p:pic>
    </p:spTree>
    <p:extLst>
      <p:ext uri="{BB962C8B-B14F-4D97-AF65-F5344CB8AC3E}">
        <p14:creationId xmlns:p14="http://schemas.microsoft.com/office/powerpoint/2010/main" val="230025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Nonbinary: What Does It Mean?">
            <a:extLst>
              <a:ext uri="{FF2B5EF4-FFF2-40B4-BE49-F238E27FC236}">
                <a16:creationId xmlns:a16="http://schemas.microsoft.com/office/drawing/2014/main" id="{CE197AEB-9902-2645-993E-AC416E3F9200}"/>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7769" r="9090" b="20317"/>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B0783BD-EB17-A947-9536-CD31D881C17E}"/>
              </a:ext>
            </a:extLst>
          </p:cNvPr>
          <p:cNvSpPr>
            <a:spLocks noGrp="1"/>
          </p:cNvSpPr>
          <p:nvPr>
            <p:ph type="title"/>
          </p:nvPr>
        </p:nvSpPr>
        <p:spPr>
          <a:xfrm>
            <a:off x="371094" y="612904"/>
            <a:ext cx="6944106" cy="1124712"/>
          </a:xfrm>
        </p:spPr>
        <p:txBody>
          <a:bodyPr vert="horz" lIns="91440" tIns="45720" rIns="91440" bIns="45720" rtlCol="0" anchor="b">
            <a:normAutofit/>
          </a:bodyPr>
          <a:lstStyle/>
          <a:p>
            <a:r>
              <a:rPr lang="en-US" sz="3600" dirty="0"/>
              <a:t>Role of the LES GP: first review</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ED62D9E4-D5EB-E344-B90C-BBBF829EB330}"/>
              </a:ext>
            </a:extLst>
          </p:cNvPr>
          <p:cNvSpPr>
            <a:spLocks noGrp="1"/>
          </p:cNvSpPr>
          <p:nvPr>
            <p:ph type="body" sz="half" idx="2"/>
          </p:nvPr>
        </p:nvSpPr>
        <p:spPr>
          <a:xfrm>
            <a:off x="371094" y="2748785"/>
            <a:ext cx="8241278" cy="3241548"/>
          </a:xfrm>
        </p:spPr>
        <p:txBody>
          <a:bodyPr vert="horz" lIns="91440" tIns="45720" rIns="91440" bIns="45720" rtlCol="0" anchor="t">
            <a:normAutofit/>
          </a:bodyPr>
          <a:lstStyle/>
          <a:p>
            <a:r>
              <a:rPr lang="en-US" sz="2400" b="1" dirty="0">
                <a:latin typeface="+mj-lt"/>
              </a:rPr>
              <a:t>For non-binary patients</a:t>
            </a:r>
            <a:r>
              <a:rPr lang="en-US" sz="2400" dirty="0">
                <a:latin typeface="+mj-lt"/>
              </a:rPr>
              <a:t>, if bloods okay and not smoking:</a:t>
            </a:r>
          </a:p>
          <a:p>
            <a:endParaRPr lang="en-US" sz="2400" dirty="0">
              <a:latin typeface="+mj-lt"/>
            </a:endParaRPr>
          </a:p>
          <a:p>
            <a:pPr marL="285750" indent="-285750">
              <a:buFont typeface="Arial" panose="020B0604020202020204" pitchFamily="34" charset="0"/>
              <a:buChar char="•"/>
            </a:pPr>
            <a:r>
              <a:rPr lang="en-US" sz="2400" dirty="0">
                <a:latin typeface="+mj-lt"/>
              </a:rPr>
              <a:t>continue with hormone regime as directed by the WGS letter</a:t>
            </a:r>
          </a:p>
          <a:p>
            <a:pPr marL="285750" indent="-285750">
              <a:buFont typeface="Arial" panose="020B0604020202020204" pitchFamily="34" charset="0"/>
              <a:buChar char="•"/>
            </a:pPr>
            <a:r>
              <a:rPr lang="en-US" sz="2400" dirty="0">
                <a:latin typeface="+mj-lt"/>
              </a:rPr>
              <a:t>this may or may not involve upward titration</a:t>
            </a:r>
          </a:p>
          <a:p>
            <a:pPr marL="285750" indent="-285750">
              <a:buFont typeface="Arial" panose="020B0604020202020204" pitchFamily="34" charset="0"/>
              <a:buChar char="•"/>
            </a:pPr>
            <a:r>
              <a:rPr lang="en-US" sz="2400" dirty="0">
                <a:latin typeface="+mj-lt"/>
              </a:rPr>
              <a:t>give 3/12 supply and blood form and book 12/52 review</a:t>
            </a:r>
          </a:p>
        </p:txBody>
      </p:sp>
    </p:spTree>
    <p:extLst>
      <p:ext uri="{BB962C8B-B14F-4D97-AF65-F5344CB8AC3E}">
        <p14:creationId xmlns:p14="http://schemas.microsoft.com/office/powerpoint/2010/main" val="2166666173"/>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Content Placeholder 14">
            <a:extLst>
              <a:ext uri="{FF2B5EF4-FFF2-40B4-BE49-F238E27FC236}">
                <a16:creationId xmlns:a16="http://schemas.microsoft.com/office/drawing/2014/main" id="{DF6656AE-86C3-8541-9120-D4072A88BAE3}"/>
              </a:ext>
            </a:extLst>
          </p:cNvPr>
          <p:cNvPicPr>
            <a:picLocks noGrp="1" noChangeAspect="1"/>
          </p:cNvPicPr>
          <p:nvPr>
            <p:ph idx="1"/>
          </p:nvPr>
        </p:nvPicPr>
        <p:blipFill rotWithShape="1">
          <a:blip r:embed="rId3"/>
          <a:srcRect l="8461" r="14828" b="9091"/>
          <a:stretch/>
        </p:blipFill>
        <p:spPr>
          <a:xfrm>
            <a:off x="3729228" y="10"/>
            <a:ext cx="8669532" cy="6857990"/>
          </a:xfrm>
          <a:prstGeom prst="rect">
            <a:avLst/>
          </a:prstGeom>
        </p:spPr>
      </p:pic>
      <p:sp>
        <p:nvSpPr>
          <p:cNvPr id="22" name="Rectangle 2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99A0FAB-FB94-1846-873F-C7435C1B2736}"/>
              </a:ext>
            </a:extLst>
          </p:cNvPr>
          <p:cNvSpPr>
            <a:spLocks noGrp="1"/>
          </p:cNvSpPr>
          <p:nvPr>
            <p:ph type="title"/>
          </p:nvPr>
        </p:nvSpPr>
        <p:spPr>
          <a:xfrm>
            <a:off x="371094" y="915163"/>
            <a:ext cx="5915407" cy="1062724"/>
          </a:xfrm>
        </p:spPr>
        <p:txBody>
          <a:bodyPr vert="horz" lIns="91440" tIns="45720" rIns="91440" bIns="45720" rtlCol="0" anchor="b">
            <a:noAutofit/>
          </a:bodyPr>
          <a:lstStyle/>
          <a:p>
            <a:r>
              <a:rPr lang="en-US" sz="3600" dirty="0"/>
              <a:t>Role of the LES GP: first review</a:t>
            </a:r>
          </a:p>
        </p:txBody>
      </p:sp>
      <p:sp>
        <p:nvSpPr>
          <p:cNvPr id="24" name="Rectangle 2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6" name="Rectangle 2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A729D430-EFDD-D84E-A70E-B2525A2D76C1}"/>
              </a:ext>
            </a:extLst>
          </p:cNvPr>
          <p:cNvSpPr>
            <a:spLocks noGrp="1"/>
          </p:cNvSpPr>
          <p:nvPr>
            <p:ph type="body" sz="half" idx="2"/>
          </p:nvPr>
        </p:nvSpPr>
        <p:spPr>
          <a:xfrm>
            <a:off x="371094" y="2718054"/>
            <a:ext cx="7934706" cy="4139946"/>
          </a:xfrm>
        </p:spPr>
        <p:txBody>
          <a:bodyPr vert="horz" lIns="91440" tIns="45720" rIns="91440" bIns="45720" rtlCol="0" anchor="t">
            <a:normAutofit/>
          </a:bodyPr>
          <a:lstStyle/>
          <a:p>
            <a:pPr marL="342900" indent="-342900">
              <a:buFont typeface="Arial" panose="020B0604020202020204" pitchFamily="34" charset="0"/>
              <a:buChar char="•"/>
            </a:pPr>
            <a:endParaRPr lang="en-US" sz="2400" dirty="0">
              <a:latin typeface="+mj-lt"/>
            </a:endParaRPr>
          </a:p>
          <a:p>
            <a:endParaRPr lang="en-US" sz="2400" dirty="0">
              <a:latin typeface="+mj-lt"/>
            </a:endParaRPr>
          </a:p>
          <a:p>
            <a:pPr marL="114300" indent="-228600">
              <a:buFont typeface="Arial" panose="020B0604020202020204" pitchFamily="34" charset="0"/>
              <a:buChar char="•"/>
            </a:pPr>
            <a:endParaRPr lang="en-US" dirty="0"/>
          </a:p>
          <a:p>
            <a:pPr marL="342900" indent="-228600">
              <a:buFont typeface="Arial" panose="020B0604020202020204" pitchFamily="34" charset="0"/>
              <a:buChar char="•"/>
            </a:pPr>
            <a:endParaRPr lang="en-US" dirty="0"/>
          </a:p>
        </p:txBody>
      </p:sp>
      <p:sp>
        <p:nvSpPr>
          <p:cNvPr id="3" name="TextBox 2">
            <a:extLst>
              <a:ext uri="{FF2B5EF4-FFF2-40B4-BE49-F238E27FC236}">
                <a16:creationId xmlns:a16="http://schemas.microsoft.com/office/drawing/2014/main" id="{509FBDA7-D3FE-6E42-A258-BDBFD29C7AA7}"/>
              </a:ext>
            </a:extLst>
          </p:cNvPr>
          <p:cNvSpPr txBox="1"/>
          <p:nvPr/>
        </p:nvSpPr>
        <p:spPr>
          <a:xfrm>
            <a:off x="424815" y="2893040"/>
            <a:ext cx="6122167" cy="3600986"/>
          </a:xfrm>
          <a:prstGeom prst="rect">
            <a:avLst/>
          </a:prstGeom>
          <a:noFill/>
        </p:spPr>
        <p:txBody>
          <a:bodyPr wrap="square" rtlCol="0">
            <a:spAutoFit/>
          </a:bodyPr>
          <a:lstStyle/>
          <a:p>
            <a:r>
              <a:rPr lang="en-US" sz="2400" dirty="0">
                <a:latin typeface="+mj-lt"/>
              </a:rPr>
              <a:t> </a:t>
            </a:r>
            <a:r>
              <a:rPr lang="en-US" sz="2400" b="1" dirty="0">
                <a:latin typeface="+mj-lt"/>
              </a:rPr>
              <a:t>For trans men</a:t>
            </a:r>
            <a:r>
              <a:rPr lang="en-US" sz="2400" dirty="0">
                <a:latin typeface="+mj-lt"/>
              </a:rPr>
              <a:t>, if bloods okay and not smoking:</a:t>
            </a:r>
          </a:p>
          <a:p>
            <a:endParaRPr lang="en-US" sz="2400" dirty="0">
              <a:latin typeface="+mj-lt"/>
            </a:endParaRPr>
          </a:p>
          <a:p>
            <a:pPr marL="342900" indent="-342900">
              <a:buFont typeface="Arial" panose="020B0604020202020204" pitchFamily="34" charset="0"/>
              <a:buChar char="•"/>
            </a:pPr>
            <a:r>
              <a:rPr lang="en-US" sz="2400" dirty="0">
                <a:latin typeface="+mj-lt"/>
              </a:rPr>
              <a:t>offer </a:t>
            </a:r>
            <a:r>
              <a:rPr lang="en-US" sz="2400" dirty="0" err="1">
                <a:latin typeface="+mj-lt"/>
              </a:rPr>
              <a:t>Nebido</a:t>
            </a:r>
            <a:r>
              <a:rPr lang="en-US" sz="2400" dirty="0">
                <a:latin typeface="+mj-lt"/>
              </a:rPr>
              <a:t> loading. Gel usually continues for 14 days following first injection</a:t>
            </a:r>
          </a:p>
          <a:p>
            <a:pPr marL="285750" indent="-285750">
              <a:buFont typeface="Arial" panose="020B0604020202020204" pitchFamily="34" charset="0"/>
              <a:buChar char="•"/>
            </a:pPr>
            <a:endParaRPr lang="en-US" sz="2400" dirty="0">
              <a:latin typeface="+mj-lt"/>
            </a:endParaRPr>
          </a:p>
          <a:p>
            <a:pPr marL="285750" indent="-285750">
              <a:buFont typeface="Arial" panose="020B0604020202020204" pitchFamily="34" charset="0"/>
              <a:buChar char="•"/>
            </a:pPr>
            <a:r>
              <a:rPr lang="en-US" sz="2400" dirty="0">
                <a:latin typeface="+mj-lt"/>
              </a:rPr>
              <a:t>gel can continue if preferred, dose adjusted as per serum testosterone. Give 3/12 supply and blood form and book for 12/52 phone call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875892269"/>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5016AEC-0320-4ED0-8ECB-FE11DDDFE1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CB2C00A-E659-4691-AFB4-282551729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78FD84C-74B5-451D-8F0A-1E19EC3D9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2435" y="891540"/>
            <a:ext cx="10989565" cy="507111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2F4F1F-282C-6E41-BC3F-D0BEEF2C8392}"/>
              </a:ext>
            </a:extLst>
          </p:cNvPr>
          <p:cNvSpPr>
            <a:spLocks noGrp="1"/>
          </p:cNvSpPr>
          <p:nvPr>
            <p:ph type="title"/>
          </p:nvPr>
        </p:nvSpPr>
        <p:spPr>
          <a:xfrm>
            <a:off x="1523984" y="1054121"/>
            <a:ext cx="9465131" cy="1184111"/>
          </a:xfrm>
        </p:spPr>
        <p:txBody>
          <a:bodyPr>
            <a:normAutofit/>
          </a:bodyPr>
          <a:lstStyle/>
          <a:p>
            <a:r>
              <a:rPr lang="en-US" sz="3600" dirty="0"/>
              <a:t>Learning objectives</a:t>
            </a:r>
          </a:p>
        </p:txBody>
      </p:sp>
      <p:graphicFrame>
        <p:nvGraphicFramePr>
          <p:cNvPr id="5" name="Content Placeholder 2">
            <a:extLst>
              <a:ext uri="{FF2B5EF4-FFF2-40B4-BE49-F238E27FC236}">
                <a16:creationId xmlns:a16="http://schemas.microsoft.com/office/drawing/2014/main" id="{DD57305C-F10F-4313-B422-173A2F0A55DA}"/>
              </a:ext>
            </a:extLst>
          </p:cNvPr>
          <p:cNvGraphicFramePr>
            <a:graphicFrameLocks noGrp="1"/>
          </p:cNvGraphicFramePr>
          <p:nvPr>
            <p:ph idx="1"/>
            <p:extLst>
              <p:ext uri="{D42A27DB-BD31-4B8C-83A1-F6EECF244321}">
                <p14:modId xmlns:p14="http://schemas.microsoft.com/office/powerpoint/2010/main" val="3827500137"/>
              </p:ext>
            </p:extLst>
          </p:nvPr>
        </p:nvGraphicFramePr>
        <p:xfrm>
          <a:off x="1524000" y="2399099"/>
          <a:ext cx="9465564" cy="34009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34058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Content Placeholder 11">
            <a:extLst>
              <a:ext uri="{FF2B5EF4-FFF2-40B4-BE49-F238E27FC236}">
                <a16:creationId xmlns:a16="http://schemas.microsoft.com/office/drawing/2014/main" id="{FC53100C-26E9-0843-BBEB-5FAFEF557AC9}"/>
              </a:ext>
            </a:extLst>
          </p:cNvPr>
          <p:cNvPicPr>
            <a:picLocks noGrp="1" noChangeAspect="1"/>
          </p:cNvPicPr>
          <p:nvPr>
            <p:ph idx="1"/>
          </p:nvPr>
        </p:nvPicPr>
        <p:blipFill rotWithShape="1">
          <a:blip r:embed="rId3"/>
          <a:srcRect l="2086" r="21203" b="9091"/>
          <a:stretch/>
        </p:blipFill>
        <p:spPr>
          <a:xfrm>
            <a:off x="3522468" y="10"/>
            <a:ext cx="8669532" cy="6857990"/>
          </a:xfrm>
          <a:prstGeom prst="rect">
            <a:avLst/>
          </a:prstGeom>
        </p:spPr>
      </p:pic>
      <p:sp>
        <p:nvSpPr>
          <p:cNvPr id="29" name="Rectangle 28">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8DD75A5-D330-CA42-BA9D-2735EEC0F033}"/>
              </a:ext>
            </a:extLst>
          </p:cNvPr>
          <p:cNvSpPr>
            <a:spLocks noGrp="1"/>
          </p:cNvSpPr>
          <p:nvPr>
            <p:ph type="title"/>
          </p:nvPr>
        </p:nvSpPr>
        <p:spPr>
          <a:xfrm>
            <a:off x="371093" y="523368"/>
            <a:ext cx="7001256" cy="1540636"/>
          </a:xfrm>
        </p:spPr>
        <p:txBody>
          <a:bodyPr vert="horz" lIns="91440" tIns="45720" rIns="91440" bIns="45720" rtlCol="0" anchor="b">
            <a:normAutofit/>
          </a:bodyPr>
          <a:lstStyle/>
          <a:p>
            <a:r>
              <a:rPr lang="en-US" sz="3600" dirty="0"/>
              <a:t>Role of the LES GP: first review</a:t>
            </a:r>
          </a:p>
        </p:txBody>
      </p:sp>
      <p:sp>
        <p:nvSpPr>
          <p:cNvPr id="31" name="Rectangle 30">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3" name="Rectangle 32">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187A327D-CF0C-5F41-8409-9C4705B16D60}"/>
              </a:ext>
            </a:extLst>
          </p:cNvPr>
          <p:cNvSpPr>
            <a:spLocks noGrp="1"/>
          </p:cNvSpPr>
          <p:nvPr>
            <p:ph type="body" sz="half" idx="2"/>
          </p:nvPr>
        </p:nvSpPr>
        <p:spPr>
          <a:xfrm>
            <a:off x="371093" y="2718054"/>
            <a:ext cx="7752181" cy="3760470"/>
          </a:xfrm>
        </p:spPr>
        <p:txBody>
          <a:bodyPr vert="horz" lIns="91440" tIns="45720" rIns="91440" bIns="45720" rtlCol="0" anchor="t">
            <a:normAutofit/>
          </a:bodyPr>
          <a:lstStyle/>
          <a:p>
            <a:pPr marL="57150">
              <a:lnSpc>
                <a:spcPct val="100000"/>
              </a:lnSpc>
            </a:pPr>
            <a:r>
              <a:rPr lang="en-US" sz="2400" b="1" dirty="0">
                <a:latin typeface="+mj-lt"/>
              </a:rPr>
              <a:t>For trans women</a:t>
            </a:r>
            <a:r>
              <a:rPr lang="en-US" sz="2400" dirty="0">
                <a:latin typeface="+mj-lt"/>
              </a:rPr>
              <a:t>, if bloods okay, not smoking, and happy to continue:</a:t>
            </a:r>
          </a:p>
          <a:p>
            <a:pPr marL="57150"/>
            <a:endParaRPr lang="en-US" sz="2400" dirty="0">
              <a:latin typeface="+mj-lt"/>
            </a:endParaRPr>
          </a:p>
          <a:p>
            <a:pPr marL="342900" indent="-285750">
              <a:buFont typeface="Arial" panose="020B0604020202020204" pitchFamily="34" charset="0"/>
              <a:buChar char="•"/>
            </a:pPr>
            <a:r>
              <a:rPr lang="en-US" sz="2400" dirty="0">
                <a:latin typeface="+mj-lt"/>
              </a:rPr>
              <a:t>titrate up estrogen as per flow chart e.g.: </a:t>
            </a:r>
            <a:r>
              <a:rPr lang="en-US" sz="2400" dirty="0" err="1">
                <a:latin typeface="+mj-lt"/>
              </a:rPr>
              <a:t>Progynova</a:t>
            </a:r>
            <a:r>
              <a:rPr lang="en-US" sz="2400" dirty="0">
                <a:latin typeface="+mj-lt"/>
              </a:rPr>
              <a:t> 4mg</a:t>
            </a:r>
          </a:p>
          <a:p>
            <a:pPr marL="342900" indent="-285750">
              <a:buFont typeface="Arial" panose="020B0604020202020204" pitchFamily="34" charset="0"/>
              <a:buChar char="•"/>
            </a:pPr>
            <a:r>
              <a:rPr lang="en-US" sz="2400" dirty="0">
                <a:latin typeface="+mj-lt"/>
              </a:rPr>
              <a:t>continue finasteride, if using and no SEs</a:t>
            </a:r>
          </a:p>
          <a:p>
            <a:pPr marL="342900" indent="-285750">
              <a:lnSpc>
                <a:spcPct val="100000"/>
              </a:lnSpc>
              <a:buFont typeface="Arial" panose="020B0604020202020204" pitchFamily="34" charset="0"/>
              <a:buChar char="•"/>
            </a:pPr>
            <a:r>
              <a:rPr lang="en-US" sz="2400" dirty="0">
                <a:latin typeface="+mj-lt"/>
              </a:rPr>
              <a:t>give 3/12 supply and blood form and book 12/52 review</a:t>
            </a:r>
          </a:p>
          <a:p>
            <a:pPr marL="342900" indent="-285750">
              <a:buFont typeface="Arial" panose="020B0604020202020204" pitchFamily="34" charset="0"/>
              <a:buChar char="•"/>
            </a:pPr>
            <a:endParaRPr lang="en-US" sz="2400" dirty="0">
              <a:latin typeface="+mj-lt"/>
            </a:endParaRPr>
          </a:p>
          <a:p>
            <a:pPr marL="342900" indent="-285750">
              <a:buFont typeface="Arial" panose="020B0604020202020204" pitchFamily="34" charset="0"/>
              <a:buChar char="•"/>
            </a:pPr>
            <a:endParaRPr lang="en-US" sz="2400" dirty="0">
              <a:latin typeface="+mj-lt"/>
            </a:endParaRPr>
          </a:p>
          <a:p>
            <a:pPr marL="285750"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517342429"/>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Content Placeholder 11">
            <a:extLst>
              <a:ext uri="{FF2B5EF4-FFF2-40B4-BE49-F238E27FC236}">
                <a16:creationId xmlns:a16="http://schemas.microsoft.com/office/drawing/2014/main" id="{FC53100C-26E9-0843-BBEB-5FAFEF557AC9}"/>
              </a:ext>
            </a:extLst>
          </p:cNvPr>
          <p:cNvPicPr>
            <a:picLocks noGrp="1" noChangeAspect="1"/>
          </p:cNvPicPr>
          <p:nvPr>
            <p:ph idx="1"/>
          </p:nvPr>
        </p:nvPicPr>
        <p:blipFill rotWithShape="1">
          <a:blip r:embed="rId3"/>
          <a:srcRect l="2086" r="21203" b="9091"/>
          <a:stretch/>
        </p:blipFill>
        <p:spPr>
          <a:xfrm>
            <a:off x="3522468" y="10"/>
            <a:ext cx="8669532" cy="6857990"/>
          </a:xfrm>
          <a:prstGeom prst="rect">
            <a:avLst/>
          </a:prstGeom>
        </p:spPr>
      </p:pic>
      <p:sp>
        <p:nvSpPr>
          <p:cNvPr id="29" name="Rectangle 28">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8DD75A5-D330-CA42-BA9D-2735EEC0F033}"/>
              </a:ext>
            </a:extLst>
          </p:cNvPr>
          <p:cNvSpPr>
            <a:spLocks noGrp="1"/>
          </p:cNvSpPr>
          <p:nvPr>
            <p:ph type="title"/>
          </p:nvPr>
        </p:nvSpPr>
        <p:spPr>
          <a:xfrm>
            <a:off x="371093" y="558996"/>
            <a:ext cx="7001256" cy="1540636"/>
          </a:xfrm>
        </p:spPr>
        <p:txBody>
          <a:bodyPr vert="horz" lIns="91440" tIns="45720" rIns="91440" bIns="45720" rtlCol="0" anchor="b">
            <a:normAutofit/>
          </a:bodyPr>
          <a:lstStyle/>
          <a:p>
            <a:r>
              <a:rPr lang="en-US" sz="3600" dirty="0"/>
              <a:t>Role of the LES GP: second review</a:t>
            </a:r>
          </a:p>
        </p:txBody>
      </p:sp>
      <p:sp>
        <p:nvSpPr>
          <p:cNvPr id="31" name="Rectangle 30">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3" name="Rectangle 32">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187A327D-CF0C-5F41-8409-9C4705B16D60}"/>
              </a:ext>
            </a:extLst>
          </p:cNvPr>
          <p:cNvSpPr>
            <a:spLocks noGrp="1"/>
          </p:cNvSpPr>
          <p:nvPr>
            <p:ph type="body" sz="half" idx="2"/>
          </p:nvPr>
        </p:nvSpPr>
        <p:spPr>
          <a:xfrm>
            <a:off x="371092" y="2718054"/>
            <a:ext cx="7624591" cy="3760470"/>
          </a:xfrm>
        </p:spPr>
        <p:txBody>
          <a:bodyPr vert="horz" lIns="91440" tIns="45720" rIns="91440" bIns="45720" rtlCol="0" anchor="t">
            <a:normAutofit/>
          </a:bodyPr>
          <a:lstStyle/>
          <a:p>
            <a:pPr marL="57150">
              <a:lnSpc>
                <a:spcPct val="100000"/>
              </a:lnSpc>
            </a:pPr>
            <a:r>
              <a:rPr lang="en-US" sz="2400" dirty="0">
                <a:latin typeface="+mj-lt"/>
              </a:rPr>
              <a:t>For trans women, if bloods okay, not smoking, and happy to continue:</a:t>
            </a:r>
          </a:p>
          <a:p>
            <a:pPr marL="57150"/>
            <a:endParaRPr lang="en-US" sz="2400" dirty="0">
              <a:latin typeface="+mj-lt"/>
            </a:endParaRPr>
          </a:p>
          <a:p>
            <a:pPr marL="342900" indent="-285750">
              <a:buFont typeface="Arial" panose="020B0604020202020204" pitchFamily="34" charset="0"/>
              <a:buChar char="•"/>
            </a:pPr>
            <a:r>
              <a:rPr lang="en-US" sz="2400" dirty="0">
                <a:latin typeface="+mj-lt"/>
              </a:rPr>
              <a:t>titrate up estrogen as per flow chart, e.g.: </a:t>
            </a:r>
            <a:r>
              <a:rPr lang="en-US" sz="2400" dirty="0" err="1">
                <a:latin typeface="+mj-lt"/>
              </a:rPr>
              <a:t>Progynova</a:t>
            </a:r>
            <a:r>
              <a:rPr lang="en-US" sz="2400" dirty="0">
                <a:latin typeface="+mj-lt"/>
              </a:rPr>
              <a:t> 6mg</a:t>
            </a:r>
          </a:p>
          <a:p>
            <a:pPr marL="342900" indent="-285750">
              <a:buFont typeface="Arial" panose="020B0604020202020204" pitchFamily="34" charset="0"/>
              <a:buChar char="•"/>
            </a:pPr>
            <a:r>
              <a:rPr lang="en-US" sz="2400" dirty="0">
                <a:latin typeface="+mj-lt"/>
              </a:rPr>
              <a:t>offer for </a:t>
            </a:r>
            <a:r>
              <a:rPr lang="en-US" sz="2400" dirty="0" err="1">
                <a:latin typeface="+mj-lt"/>
              </a:rPr>
              <a:t>GnRha</a:t>
            </a:r>
            <a:r>
              <a:rPr lang="en-US" sz="2400" dirty="0">
                <a:latin typeface="+mj-lt"/>
              </a:rPr>
              <a:t> to start </a:t>
            </a:r>
          </a:p>
          <a:p>
            <a:pPr marL="342900" indent="-285750">
              <a:lnSpc>
                <a:spcPct val="100000"/>
              </a:lnSpc>
              <a:buFont typeface="Arial" panose="020B0604020202020204" pitchFamily="34" charset="0"/>
              <a:buChar char="•"/>
            </a:pPr>
            <a:r>
              <a:rPr lang="en-US" sz="2400" dirty="0">
                <a:latin typeface="+mj-lt"/>
              </a:rPr>
              <a:t>continue finasteride at half dose, if needed</a:t>
            </a:r>
          </a:p>
          <a:p>
            <a:pPr marL="342900" indent="-285750">
              <a:buFont typeface="Arial" panose="020B0604020202020204" pitchFamily="34" charset="0"/>
              <a:buChar char="•"/>
            </a:pPr>
            <a:r>
              <a:rPr lang="en-US" sz="2400" dirty="0">
                <a:latin typeface="+mj-lt"/>
              </a:rPr>
              <a:t>give 3/12 script and blood form and 12/52 review</a:t>
            </a:r>
          </a:p>
          <a:p>
            <a:pPr marL="342900" indent="-285750">
              <a:buFont typeface="Arial" panose="020B0604020202020204" pitchFamily="34" charset="0"/>
              <a:buChar char="•"/>
            </a:pPr>
            <a:endParaRPr lang="en-US" sz="2400" dirty="0">
              <a:latin typeface="+mj-lt"/>
            </a:endParaRPr>
          </a:p>
          <a:p>
            <a:pPr marL="342900" indent="-285750">
              <a:buFont typeface="Arial" panose="020B0604020202020204" pitchFamily="34" charset="0"/>
              <a:buChar char="•"/>
            </a:pPr>
            <a:endParaRPr lang="en-US" sz="2400" dirty="0">
              <a:latin typeface="+mj-lt"/>
            </a:endParaRPr>
          </a:p>
          <a:p>
            <a:pPr marL="342900" indent="-285750">
              <a:buFont typeface="Arial" panose="020B0604020202020204" pitchFamily="34" charset="0"/>
              <a:buChar char="•"/>
            </a:pPr>
            <a:endParaRPr lang="en-US" sz="2400" dirty="0">
              <a:latin typeface="+mj-lt"/>
            </a:endParaRPr>
          </a:p>
          <a:p>
            <a:pPr marL="285750"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4276092671"/>
      </p:ext>
    </p:extLst>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Content Placeholder 11">
            <a:extLst>
              <a:ext uri="{FF2B5EF4-FFF2-40B4-BE49-F238E27FC236}">
                <a16:creationId xmlns:a16="http://schemas.microsoft.com/office/drawing/2014/main" id="{BB808462-D907-9D42-92E9-F63BB7F4C6F8}"/>
              </a:ext>
            </a:extLst>
          </p:cNvPr>
          <p:cNvPicPr>
            <a:picLocks noGrp="1" noChangeAspect="1"/>
          </p:cNvPicPr>
          <p:nvPr>
            <p:ph idx="1"/>
          </p:nvPr>
        </p:nvPicPr>
        <p:blipFill rotWithShape="1">
          <a:blip r:embed="rId3"/>
          <a:srcRect l="2086" r="21203" b="9091"/>
          <a:stretch/>
        </p:blipFill>
        <p:spPr>
          <a:xfrm>
            <a:off x="3522468" y="10"/>
            <a:ext cx="8669532" cy="6857990"/>
          </a:xfrm>
          <a:prstGeom prst="rect">
            <a:avLst/>
          </a:prstGeom>
        </p:spPr>
      </p:pic>
      <p:sp>
        <p:nvSpPr>
          <p:cNvPr id="29" name="Rectangle 28">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8DD75A5-D330-CA42-BA9D-2735EEC0F033}"/>
              </a:ext>
            </a:extLst>
          </p:cNvPr>
          <p:cNvSpPr>
            <a:spLocks noGrp="1"/>
          </p:cNvSpPr>
          <p:nvPr>
            <p:ph type="title"/>
          </p:nvPr>
        </p:nvSpPr>
        <p:spPr>
          <a:xfrm>
            <a:off x="366756" y="1054187"/>
            <a:ext cx="4658106" cy="1124712"/>
          </a:xfrm>
        </p:spPr>
        <p:txBody>
          <a:bodyPr vert="horz" lIns="91440" tIns="45720" rIns="91440" bIns="45720" rtlCol="0" anchor="b">
            <a:normAutofit/>
          </a:bodyPr>
          <a:lstStyle/>
          <a:p>
            <a:r>
              <a:rPr lang="en-US" sz="3600" dirty="0" err="1"/>
              <a:t>GnRha</a:t>
            </a:r>
            <a:r>
              <a:rPr lang="en-US" sz="3600" dirty="0"/>
              <a:t> administration</a:t>
            </a:r>
          </a:p>
        </p:txBody>
      </p:sp>
      <p:sp>
        <p:nvSpPr>
          <p:cNvPr id="31" name="Rectangle 30">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3" name="Rectangle 32">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187A327D-CF0C-5F41-8409-9C4705B16D60}"/>
              </a:ext>
            </a:extLst>
          </p:cNvPr>
          <p:cNvSpPr>
            <a:spLocks noGrp="1"/>
          </p:cNvSpPr>
          <p:nvPr>
            <p:ph type="body" sz="half" idx="2"/>
          </p:nvPr>
        </p:nvSpPr>
        <p:spPr>
          <a:xfrm>
            <a:off x="366756" y="3233086"/>
            <a:ext cx="7071697" cy="3624904"/>
          </a:xfrm>
        </p:spPr>
        <p:txBody>
          <a:bodyPr vert="horz" lIns="91440" tIns="45720" rIns="91440" bIns="45720" rtlCol="0" anchor="t">
            <a:normAutofit/>
          </a:bodyPr>
          <a:lstStyle/>
          <a:p>
            <a:pPr marL="57150" indent="-228600">
              <a:buFont typeface="Arial" panose="020B0604020202020204" pitchFamily="34" charset="0"/>
              <a:buChar char="•"/>
            </a:pPr>
            <a:r>
              <a:rPr lang="en-US" sz="2400" dirty="0">
                <a:latin typeface="+mj-lt"/>
              </a:rPr>
              <a:t>required particularly if wanting GRS</a:t>
            </a:r>
          </a:p>
          <a:p>
            <a:pPr marL="57150" indent="-228600">
              <a:buFont typeface="Arial" panose="020B0604020202020204" pitchFamily="34" charset="0"/>
              <a:buChar char="•"/>
            </a:pPr>
            <a:r>
              <a:rPr lang="en-US" sz="2400" dirty="0">
                <a:latin typeface="+mj-lt"/>
              </a:rPr>
              <a:t>usually starts once serum </a:t>
            </a:r>
            <a:r>
              <a:rPr lang="en-US" sz="2400" dirty="0" err="1">
                <a:latin typeface="+mj-lt"/>
              </a:rPr>
              <a:t>oestradiol</a:t>
            </a:r>
            <a:r>
              <a:rPr lang="en-US" sz="2400" dirty="0">
                <a:latin typeface="+mj-lt"/>
              </a:rPr>
              <a:t> &gt; 200 </a:t>
            </a:r>
            <a:r>
              <a:rPr lang="en-US" sz="2400" dirty="0" err="1">
                <a:latin typeface="+mj-lt"/>
              </a:rPr>
              <a:t>pmol</a:t>
            </a:r>
            <a:r>
              <a:rPr lang="en-US" sz="2400" dirty="0">
                <a:latin typeface="+mj-lt"/>
              </a:rPr>
              <a:t>/l</a:t>
            </a:r>
          </a:p>
          <a:p>
            <a:pPr marL="57150" indent="-228600">
              <a:buFont typeface="Arial" panose="020B0604020202020204" pitchFamily="34" charset="0"/>
              <a:buChar char="•"/>
            </a:pPr>
            <a:r>
              <a:rPr lang="en-US" sz="2400" dirty="0">
                <a:latin typeface="+mj-lt"/>
              </a:rPr>
              <a:t>ECG to check </a:t>
            </a:r>
            <a:r>
              <a:rPr lang="en-US" sz="2400" dirty="0" err="1">
                <a:latin typeface="+mj-lt"/>
              </a:rPr>
              <a:t>QTi</a:t>
            </a:r>
            <a:r>
              <a:rPr lang="en-US" sz="2400" dirty="0">
                <a:latin typeface="+mj-lt"/>
              </a:rPr>
              <a:t> if indicated</a:t>
            </a:r>
          </a:p>
          <a:p>
            <a:pPr marL="57150" indent="-228600">
              <a:buFont typeface="Arial" panose="020B0604020202020204" pitchFamily="34" charset="0"/>
              <a:buChar char="•"/>
            </a:pPr>
            <a:r>
              <a:rPr lang="en-US" sz="2400" dirty="0" err="1">
                <a:latin typeface="+mj-lt"/>
              </a:rPr>
              <a:t>Prostap</a:t>
            </a:r>
            <a:r>
              <a:rPr lang="en-US" sz="2400" dirty="0">
                <a:latin typeface="+mj-lt"/>
              </a:rPr>
              <a:t> – small needle and easy to administer </a:t>
            </a:r>
          </a:p>
          <a:p>
            <a:pPr marL="57150" indent="-228600">
              <a:buFont typeface="Arial" panose="020B0604020202020204" pitchFamily="34" charset="0"/>
              <a:buChar char="•"/>
            </a:pPr>
            <a:r>
              <a:rPr lang="en-US" sz="2400" dirty="0">
                <a:latin typeface="+mj-lt"/>
              </a:rPr>
              <a:t>give Cyproterone acetate with first injection only</a:t>
            </a:r>
          </a:p>
          <a:p>
            <a:pPr marL="57150" indent="-228600">
              <a:buFont typeface="Arial" panose="020B0604020202020204" pitchFamily="34" charset="0"/>
              <a:buChar char="•"/>
            </a:pPr>
            <a:r>
              <a:rPr lang="en-US" sz="2400" dirty="0">
                <a:latin typeface="+mj-lt"/>
              </a:rPr>
              <a:t>12-weekly</a:t>
            </a:r>
          </a:p>
          <a:p>
            <a:pPr marL="57150" indent="-228600">
              <a:buFont typeface="Arial" panose="020B0604020202020204" pitchFamily="34" charset="0"/>
              <a:buChar char="•"/>
            </a:pPr>
            <a:endParaRPr lang="en-US" sz="1700" dirty="0"/>
          </a:p>
          <a:p>
            <a:pPr marL="57150" indent="-228600">
              <a:buFont typeface="Arial" panose="020B0604020202020204" pitchFamily="34" charset="0"/>
              <a:buChar char="•"/>
            </a:pPr>
            <a:endParaRPr lang="en-US" sz="1700" dirty="0"/>
          </a:p>
          <a:p>
            <a:pPr marL="285750" indent="-228600">
              <a:buFont typeface="Arial" panose="020B0604020202020204" pitchFamily="34" charset="0"/>
              <a:buChar char="•"/>
            </a:pPr>
            <a:endParaRPr lang="en-US" sz="1700" dirty="0"/>
          </a:p>
          <a:p>
            <a:pPr marL="285750"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2109817127"/>
      </p:ext>
    </p:extLst>
  </p:cSld>
  <p:clrMapOvr>
    <a:overrideClrMapping bg1="dk1" tx1="lt1" bg2="dk2" tx2="lt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4" name="Rectangle 83">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Phlebotomy (Blood Tests) - Vernova Healthcare">
            <a:extLst>
              <a:ext uri="{FF2B5EF4-FFF2-40B4-BE49-F238E27FC236}">
                <a16:creationId xmlns:a16="http://schemas.microsoft.com/office/drawing/2014/main" id="{FDC6265F-6A0E-784A-A9F9-F1BB2D3F401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232" r="16555"/>
          <a:stretch/>
        </p:blipFill>
        <p:spPr bwMode="auto">
          <a:xfrm>
            <a:off x="372922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86" name="Rectangle 85">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424815" y="843534"/>
            <a:ext cx="6242357" cy="1124712"/>
          </a:xfrm>
        </p:spPr>
        <p:txBody>
          <a:bodyPr vert="horz" lIns="91440" tIns="45720" rIns="91440" bIns="45720" rtlCol="0" anchor="b">
            <a:normAutofit/>
          </a:bodyPr>
          <a:lstStyle/>
          <a:p>
            <a:r>
              <a:rPr lang="en-US" sz="3600" dirty="0"/>
              <a:t>Reviewing bloods : monitoring</a:t>
            </a:r>
          </a:p>
        </p:txBody>
      </p:sp>
      <p:sp>
        <p:nvSpPr>
          <p:cNvPr id="88" name="Rectangle 87">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90" name="Rectangle 89">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142493" y="2602103"/>
            <a:ext cx="7591807" cy="4139946"/>
          </a:xfrm>
        </p:spPr>
        <p:txBody>
          <a:bodyPr vert="horz" lIns="91440" tIns="45720" rIns="91440" bIns="45720" rtlCol="0" anchor="t">
            <a:normAutofit/>
          </a:bodyPr>
          <a:lstStyle/>
          <a:p>
            <a:pPr marL="285750"/>
            <a:r>
              <a:rPr lang="en-US" sz="2400" dirty="0">
                <a:latin typeface="+mj-lt"/>
              </a:rPr>
              <a:t>Testosterone</a:t>
            </a:r>
          </a:p>
          <a:p>
            <a:pPr marL="628650" indent="-342900">
              <a:buFont typeface="Arial" panose="020B0604020202020204" pitchFamily="34" charset="0"/>
              <a:buChar char="•"/>
            </a:pPr>
            <a:r>
              <a:rPr lang="en-US" sz="2400" dirty="0">
                <a:latin typeface="+mj-lt"/>
              </a:rPr>
              <a:t>Will raise </a:t>
            </a:r>
            <a:r>
              <a:rPr lang="en-US" sz="2400" dirty="0" err="1">
                <a:latin typeface="+mj-lt"/>
              </a:rPr>
              <a:t>HCt</a:t>
            </a:r>
            <a:r>
              <a:rPr lang="en-US" sz="2400" dirty="0">
                <a:latin typeface="+mj-lt"/>
              </a:rPr>
              <a:t>, esp. smoking. Report &gt; 0.52</a:t>
            </a:r>
          </a:p>
          <a:p>
            <a:pPr marL="628650" indent="-342900">
              <a:buFont typeface="Arial" panose="020B0604020202020204" pitchFamily="34" charset="0"/>
              <a:buChar char="•"/>
            </a:pPr>
            <a:r>
              <a:rPr lang="en-US" sz="2400" dirty="0">
                <a:latin typeface="+mj-lt"/>
              </a:rPr>
              <a:t>Might raise TG and lower HDL</a:t>
            </a:r>
          </a:p>
          <a:p>
            <a:pPr marL="285750"/>
            <a:endParaRPr lang="en-US" sz="2400" dirty="0">
              <a:latin typeface="+mj-lt"/>
            </a:endParaRPr>
          </a:p>
          <a:p>
            <a:pPr marL="285750"/>
            <a:r>
              <a:rPr lang="en-US" sz="2400" dirty="0">
                <a:latin typeface="+mj-lt"/>
              </a:rPr>
              <a:t>Estrogens</a:t>
            </a:r>
          </a:p>
          <a:p>
            <a:pPr marL="628650" indent="-342900">
              <a:buFont typeface="Arial" panose="020B0604020202020204" pitchFamily="34" charset="0"/>
              <a:buChar char="•"/>
            </a:pPr>
            <a:r>
              <a:rPr lang="en-US" sz="2400" dirty="0">
                <a:latin typeface="+mj-lt"/>
              </a:rPr>
              <a:t>Will raise prolactin. Report &gt; 1000</a:t>
            </a:r>
          </a:p>
          <a:p>
            <a:pPr marL="628650" indent="-342900">
              <a:buFont typeface="Arial" panose="020B0604020202020204" pitchFamily="34" charset="0"/>
              <a:buChar char="•"/>
            </a:pPr>
            <a:r>
              <a:rPr lang="en-US" sz="2400" dirty="0">
                <a:latin typeface="+mj-lt"/>
              </a:rPr>
              <a:t>Might lower testosterone</a:t>
            </a:r>
          </a:p>
          <a:p>
            <a:pPr marL="285750"/>
            <a:endParaRPr lang="en-US" sz="2400" dirty="0">
              <a:solidFill>
                <a:srgbClr val="FF0000"/>
              </a:solidFill>
              <a:latin typeface="+mj-lt"/>
            </a:endParaRPr>
          </a:p>
          <a:p>
            <a:pPr marL="285750"/>
            <a:r>
              <a:rPr lang="en-US" sz="2400" dirty="0">
                <a:latin typeface="+mj-lt"/>
              </a:rPr>
              <a:t>Want advice?    </a:t>
            </a:r>
            <a:r>
              <a:rPr lang="en-US" sz="2400" dirty="0" err="1">
                <a:solidFill>
                  <a:srgbClr val="FF0000"/>
                </a:solidFill>
                <a:latin typeface="+mj-lt"/>
              </a:rPr>
              <a:t>cav.wgs@wales.nhs.uk</a:t>
            </a:r>
            <a:endParaRPr lang="en-US" sz="2400" dirty="0">
              <a:solidFill>
                <a:srgbClr val="FF0000"/>
              </a:solidFill>
              <a:latin typeface="+mj-lt"/>
            </a:endParaRPr>
          </a:p>
          <a:p>
            <a:pPr marL="514350" indent="-228600">
              <a:buFont typeface="Arial" panose="020B0604020202020204" pitchFamily="34" charset="0"/>
              <a:buChar char="•"/>
            </a:pPr>
            <a:endParaRPr lang="en-US" sz="2400" dirty="0">
              <a:solidFill>
                <a:srgbClr val="FF0000"/>
              </a:solidFill>
              <a:latin typeface="+mj-lt"/>
            </a:endParaRPr>
          </a:p>
          <a:p>
            <a:pPr marL="514350" indent="-228600">
              <a:buFont typeface="Arial" panose="020B0604020202020204" pitchFamily="34" charset="0"/>
              <a:buChar char="•"/>
            </a:pPr>
            <a:endParaRPr lang="en-US" sz="2400" dirty="0">
              <a:solidFill>
                <a:srgbClr val="FF0000"/>
              </a:solidFill>
              <a:latin typeface="+mj-lt"/>
            </a:endParaRPr>
          </a:p>
          <a:p>
            <a:pPr marL="514350" indent="-228600">
              <a:buFont typeface="Arial" panose="020B0604020202020204" pitchFamily="34" charset="0"/>
              <a:buChar char="•"/>
            </a:pPr>
            <a:endParaRPr lang="en-US" sz="1700" b="1" dirty="0"/>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1143982425"/>
      </p:ext>
    </p:extLst>
  </p:cSld>
  <p:clrMapOvr>
    <a:overrideClrMapping bg1="dk1" tx1="lt1" bg2="dk2" tx2="lt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erson holding a sign&#10;&#10;Description automatically generated">
            <a:extLst>
              <a:ext uri="{FF2B5EF4-FFF2-40B4-BE49-F238E27FC236}">
                <a16:creationId xmlns:a16="http://schemas.microsoft.com/office/drawing/2014/main" id="{BB81F419-E53E-C343-AB41-839A322F3CAD}"/>
              </a:ext>
            </a:extLst>
          </p:cNvPr>
          <p:cNvPicPr>
            <a:picLocks noChangeAspect="1"/>
          </p:cNvPicPr>
          <p:nvPr/>
        </p:nvPicPr>
        <p:blipFill rotWithShape="1">
          <a:blip r:embed="rId3"/>
          <a:srcRect r="9090" b="11491"/>
          <a:stretch/>
        </p:blipFill>
        <p:spPr>
          <a:xfrm>
            <a:off x="3522468" y="10"/>
            <a:ext cx="8669532" cy="6857990"/>
          </a:xfrm>
          <a:prstGeom prst="rect">
            <a:avLst/>
          </a:prstGeom>
        </p:spPr>
      </p:pic>
      <p:sp>
        <p:nvSpPr>
          <p:cNvPr id="13" name="Rectangle 1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8DD75A5-D330-CA42-BA9D-2735EEC0F033}"/>
              </a:ext>
            </a:extLst>
          </p:cNvPr>
          <p:cNvSpPr>
            <a:spLocks noGrp="1"/>
          </p:cNvSpPr>
          <p:nvPr>
            <p:ph type="title"/>
          </p:nvPr>
        </p:nvSpPr>
        <p:spPr>
          <a:xfrm>
            <a:off x="371094" y="980441"/>
            <a:ext cx="5934456" cy="1124712"/>
          </a:xfrm>
        </p:spPr>
        <p:txBody>
          <a:bodyPr vert="horz" lIns="91440" tIns="45720" rIns="91440" bIns="45720" rtlCol="0" anchor="b">
            <a:normAutofit/>
          </a:bodyPr>
          <a:lstStyle/>
          <a:p>
            <a:r>
              <a:rPr lang="en-US" sz="3600" dirty="0"/>
              <a:t>Sexual health : overview</a:t>
            </a:r>
          </a:p>
        </p:txBody>
      </p:sp>
      <p:sp>
        <p:nvSpPr>
          <p:cNvPr id="15" name="Rectangle 1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187A327D-CF0C-5F41-8409-9C4705B16D60}"/>
              </a:ext>
            </a:extLst>
          </p:cNvPr>
          <p:cNvSpPr>
            <a:spLocks noGrp="1"/>
          </p:cNvSpPr>
          <p:nvPr>
            <p:ph type="body" sz="half" idx="2"/>
          </p:nvPr>
        </p:nvSpPr>
        <p:spPr>
          <a:xfrm>
            <a:off x="371094" y="2454922"/>
            <a:ext cx="6677406" cy="4329916"/>
          </a:xfrm>
        </p:spPr>
        <p:txBody>
          <a:bodyPr vert="horz" lIns="91440" tIns="45720" rIns="91440" bIns="45720" rtlCol="0" anchor="t">
            <a:normAutofit/>
          </a:bodyPr>
          <a:lstStyle/>
          <a:p>
            <a:pPr marL="57150" indent="-228600">
              <a:buFont typeface="Arial" panose="020B0604020202020204" pitchFamily="34" charset="0"/>
              <a:buChar char="•"/>
            </a:pPr>
            <a:endParaRPr lang="en-US" sz="2400" dirty="0">
              <a:latin typeface="+mj-lt"/>
            </a:endParaRPr>
          </a:p>
          <a:p>
            <a:pPr marL="285750" indent="-228600">
              <a:buFont typeface="Arial" panose="020B0604020202020204" pitchFamily="34" charset="0"/>
              <a:buChar char="•"/>
            </a:pPr>
            <a:r>
              <a:rPr lang="en-US" sz="2400" dirty="0">
                <a:latin typeface="+mj-lt"/>
              </a:rPr>
              <a:t>“ace”, “demi”, “pan” sexualities</a:t>
            </a:r>
          </a:p>
          <a:p>
            <a:pPr marL="285750" indent="-228600">
              <a:buFont typeface="Arial" panose="020B0604020202020204" pitchFamily="34" charset="0"/>
              <a:buChar char="•"/>
            </a:pPr>
            <a:r>
              <a:rPr lang="en-US" sz="2400" dirty="0">
                <a:latin typeface="+mj-lt"/>
              </a:rPr>
              <a:t>ask if not sure</a:t>
            </a:r>
          </a:p>
          <a:p>
            <a:pPr marL="285750" indent="-228600">
              <a:buFont typeface="Arial" panose="020B0604020202020204" pitchFamily="34" charset="0"/>
              <a:buChar char="•"/>
            </a:pPr>
            <a:r>
              <a:rPr lang="en-US" sz="2400" dirty="0">
                <a:latin typeface="+mj-lt"/>
              </a:rPr>
              <a:t>partner(s) “cis/trans?”</a:t>
            </a:r>
          </a:p>
          <a:p>
            <a:pPr marL="285750" indent="-228600">
              <a:buFont typeface="Arial" panose="020B0604020202020204" pitchFamily="34" charset="0"/>
              <a:buChar char="•"/>
            </a:pPr>
            <a:r>
              <a:rPr lang="en-US" sz="2400" dirty="0"/>
              <a:t>is the contraception question appropriate?</a:t>
            </a:r>
            <a:endParaRPr lang="en-US" sz="2400" dirty="0">
              <a:latin typeface="+mj-lt"/>
            </a:endParaRPr>
          </a:p>
          <a:p>
            <a:pPr marL="285750" indent="-228600">
              <a:buFont typeface="Arial" panose="020B0604020202020204" pitchFamily="34" charset="0"/>
              <a:buChar char="•"/>
            </a:pPr>
            <a:r>
              <a:rPr lang="en-US" sz="2400" dirty="0">
                <a:latin typeface="+mj-lt"/>
              </a:rPr>
              <a:t>what genital arrangement and what type of sex?</a:t>
            </a:r>
          </a:p>
          <a:p>
            <a:pPr marL="285750" indent="-228600">
              <a:buFont typeface="Arial" panose="020B0604020202020204" pitchFamily="34" charset="0"/>
              <a:buChar char="•"/>
            </a:pPr>
            <a:r>
              <a:rPr lang="en-US" sz="2400" dirty="0">
                <a:latin typeface="+mj-lt"/>
              </a:rPr>
              <a:t>what are you swabbing? Consider genital surgeries </a:t>
            </a:r>
          </a:p>
          <a:p>
            <a:pPr marL="285750" indent="-228600">
              <a:buFont typeface="Arial" panose="020B0604020202020204" pitchFamily="34" charset="0"/>
              <a:buChar char="•"/>
            </a:pPr>
            <a:r>
              <a:rPr lang="en-US" sz="2400" dirty="0" err="1">
                <a:latin typeface="+mj-lt"/>
              </a:rPr>
              <a:t>PrEP</a:t>
            </a:r>
            <a:r>
              <a:rPr lang="en-US" sz="2400" dirty="0">
                <a:latin typeface="+mj-lt"/>
              </a:rPr>
              <a:t> and PEP work fine with HRT</a:t>
            </a:r>
          </a:p>
          <a:p>
            <a:pPr marL="285750" indent="-228600">
              <a:buFont typeface="Arial" panose="020B0604020202020204" pitchFamily="34" charset="0"/>
              <a:buChar char="•"/>
            </a:pPr>
            <a:endParaRPr lang="en-US" sz="1700" dirty="0"/>
          </a:p>
          <a:p>
            <a:pPr marL="285750" indent="-228600">
              <a:buFont typeface="Arial" panose="020B0604020202020204" pitchFamily="34" charset="0"/>
              <a:buChar char="•"/>
            </a:pPr>
            <a:endParaRPr lang="en-US" sz="1700" dirty="0"/>
          </a:p>
          <a:p>
            <a:pPr marL="285750"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3511758269"/>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10">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78A35E12-ED15-0F4B-9BA0-0B756477D28A}"/>
              </a:ext>
            </a:extLst>
          </p:cNvPr>
          <p:cNvSpPr>
            <a:spLocks noGrp="1"/>
          </p:cNvSpPr>
          <p:nvPr>
            <p:ph type="title"/>
          </p:nvPr>
        </p:nvSpPr>
        <p:spPr>
          <a:xfrm>
            <a:off x="417939" y="367585"/>
            <a:ext cx="5545871" cy="1225650"/>
          </a:xfrm>
        </p:spPr>
        <p:txBody>
          <a:bodyPr vert="horz" lIns="91440" tIns="45720" rIns="91440" bIns="45720" rtlCol="0" anchor="b">
            <a:normAutofit fontScale="90000"/>
          </a:bodyPr>
          <a:lstStyle/>
          <a:p>
            <a:r>
              <a:rPr lang="en-US" sz="3600" kern="1200" dirty="0">
                <a:solidFill>
                  <a:schemeClr val="bg1"/>
                </a:solidFill>
                <a:latin typeface="+mj-lt"/>
                <a:ea typeface="+mj-ea"/>
                <a:cs typeface="+mj-cs"/>
              </a:rPr>
              <a:t>Testosterone-associated vaginitis</a:t>
            </a:r>
            <a:br>
              <a:rPr lang="en-US" sz="2700" kern="1200" dirty="0">
                <a:solidFill>
                  <a:schemeClr val="bg1"/>
                </a:solidFill>
                <a:latin typeface="+mj-lt"/>
                <a:ea typeface="+mj-ea"/>
                <a:cs typeface="+mj-cs"/>
              </a:rPr>
            </a:br>
            <a:endParaRPr lang="en-US" sz="2700" kern="1200" dirty="0">
              <a:solidFill>
                <a:schemeClr val="bg1"/>
              </a:solidFill>
              <a:latin typeface="+mj-lt"/>
              <a:ea typeface="+mj-ea"/>
              <a:cs typeface="+mj-cs"/>
            </a:endParaRPr>
          </a:p>
        </p:txBody>
      </p:sp>
      <p:cxnSp>
        <p:nvCxnSpPr>
          <p:cNvPr id="33" name="Straight Connector 12">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01ACE8C7-0EE5-9A41-88CF-C1F4244B83D4}"/>
              </a:ext>
            </a:extLst>
          </p:cNvPr>
          <p:cNvSpPr>
            <a:spLocks noGrp="1"/>
          </p:cNvSpPr>
          <p:nvPr>
            <p:ph type="body" sz="half" idx="2"/>
          </p:nvPr>
        </p:nvSpPr>
        <p:spPr>
          <a:xfrm>
            <a:off x="285751" y="2288435"/>
            <a:ext cx="6807776" cy="3656959"/>
          </a:xfrm>
        </p:spPr>
        <p:txBody>
          <a:bodyPr vert="horz" lIns="91440" tIns="45720" rIns="91440" bIns="45720" rtlCol="0" anchor="ctr">
            <a:normAutofit/>
          </a:bodyPr>
          <a:lstStyle/>
          <a:p>
            <a:pPr marL="342900" indent="-228600">
              <a:lnSpc>
                <a:spcPct val="100000"/>
              </a:lnSpc>
              <a:buFont typeface="Arial" panose="020B0604020202020204" pitchFamily="34" charset="0"/>
              <a:buChar char="•"/>
            </a:pPr>
            <a:r>
              <a:rPr lang="en-US" sz="2400" dirty="0">
                <a:solidFill>
                  <a:schemeClr val="bg1"/>
                </a:solidFill>
                <a:latin typeface="+mj-lt"/>
              </a:rPr>
              <a:t>Testosterone induces hypo-estrogenic state</a:t>
            </a:r>
          </a:p>
          <a:p>
            <a:pPr marL="342900" indent="-228600">
              <a:lnSpc>
                <a:spcPct val="100000"/>
              </a:lnSpc>
              <a:buFont typeface="Arial" panose="020B0604020202020204" pitchFamily="34" charset="0"/>
              <a:buChar char="•"/>
            </a:pPr>
            <a:r>
              <a:rPr lang="en-US" sz="2400" dirty="0">
                <a:solidFill>
                  <a:schemeClr val="bg1"/>
                </a:solidFill>
                <a:latin typeface="+mj-lt"/>
              </a:rPr>
              <a:t>Dryness, dyspareunia, contact bleeding</a:t>
            </a:r>
          </a:p>
          <a:p>
            <a:pPr marL="342900" indent="-228600">
              <a:lnSpc>
                <a:spcPct val="100000"/>
              </a:lnSpc>
              <a:buFont typeface="Arial" panose="020B0604020202020204" pitchFamily="34" charset="0"/>
              <a:buChar char="•"/>
            </a:pPr>
            <a:r>
              <a:rPr lang="en-US" sz="2400" dirty="0">
                <a:solidFill>
                  <a:schemeClr val="bg1"/>
                </a:solidFill>
                <a:latin typeface="+mj-lt"/>
              </a:rPr>
              <a:t>PH change makes BV more likely</a:t>
            </a:r>
          </a:p>
          <a:p>
            <a:pPr marL="342900" indent="-228600">
              <a:lnSpc>
                <a:spcPct val="100000"/>
              </a:lnSpc>
              <a:buFont typeface="Arial" panose="020B0604020202020204" pitchFamily="34" charset="0"/>
              <a:buChar char="•"/>
            </a:pPr>
            <a:r>
              <a:rPr lang="en-US" sz="2400" dirty="0">
                <a:solidFill>
                  <a:schemeClr val="bg1"/>
                </a:solidFill>
                <a:latin typeface="+mj-lt"/>
              </a:rPr>
              <a:t>Inflammatory changes on microscopy </a:t>
            </a:r>
          </a:p>
          <a:p>
            <a:pPr marL="342900" indent="-228600">
              <a:lnSpc>
                <a:spcPct val="100000"/>
              </a:lnSpc>
              <a:buFont typeface="Arial" panose="020B0604020202020204" pitchFamily="34" charset="0"/>
              <a:buChar char="•"/>
            </a:pPr>
            <a:r>
              <a:rPr lang="en-US" sz="2400" dirty="0">
                <a:solidFill>
                  <a:schemeClr val="bg1"/>
                </a:solidFill>
                <a:latin typeface="+mj-lt"/>
              </a:rPr>
              <a:t>Responds to estrogen pessaries if acceptable</a:t>
            </a:r>
          </a:p>
          <a:p>
            <a:pPr marL="342900" indent="-228600">
              <a:lnSpc>
                <a:spcPct val="100000"/>
              </a:lnSpc>
              <a:buFont typeface="Arial" panose="020B0604020202020204" pitchFamily="34" charset="0"/>
              <a:buChar char="•"/>
            </a:pPr>
            <a:r>
              <a:rPr lang="en-US" sz="2400" dirty="0">
                <a:solidFill>
                  <a:schemeClr val="bg1"/>
                </a:solidFill>
                <a:latin typeface="+mj-lt"/>
              </a:rPr>
              <a:t>Muco-purulent discharge, swab -</a:t>
            </a:r>
            <a:r>
              <a:rPr lang="en-US" sz="2400" dirty="0" err="1">
                <a:solidFill>
                  <a:schemeClr val="bg1"/>
                </a:solidFill>
                <a:latin typeface="+mj-lt"/>
              </a:rPr>
              <a:t>ve</a:t>
            </a:r>
            <a:r>
              <a:rPr lang="en-US" sz="2400" dirty="0">
                <a:solidFill>
                  <a:schemeClr val="bg1"/>
                </a:solidFill>
                <a:latin typeface="+mj-lt"/>
              </a:rPr>
              <a:t>?  Think desquamative vaginitis</a:t>
            </a:r>
          </a:p>
          <a:p>
            <a:pPr marL="342900" indent="-228600">
              <a:buFont typeface="Arial" panose="020B0604020202020204" pitchFamily="34" charset="0"/>
              <a:buChar char="•"/>
            </a:pPr>
            <a:endParaRPr lang="en-US" sz="2000" dirty="0">
              <a:solidFill>
                <a:schemeClr val="bg1"/>
              </a:solidFill>
            </a:endParaRPr>
          </a:p>
          <a:p>
            <a:pPr marL="342900" indent="-228600">
              <a:buFont typeface="Arial" panose="020B0604020202020204" pitchFamily="34" charset="0"/>
              <a:buChar char="•"/>
            </a:pPr>
            <a:endParaRPr lang="en-US" sz="2000" dirty="0">
              <a:solidFill>
                <a:schemeClr val="bg1"/>
              </a:solidFill>
            </a:endParaRPr>
          </a:p>
        </p:txBody>
      </p:sp>
      <p:pic>
        <p:nvPicPr>
          <p:cNvPr id="6" name="Content Placeholder 4" descr="Background pattern&#10;&#10;Description automatically generated">
            <a:extLst>
              <a:ext uri="{FF2B5EF4-FFF2-40B4-BE49-F238E27FC236}">
                <a16:creationId xmlns:a16="http://schemas.microsoft.com/office/drawing/2014/main" id="{5A789629-7173-0C49-9A90-DB2A104FF4AB}"/>
              </a:ext>
            </a:extLst>
          </p:cNvPr>
          <p:cNvPicPr>
            <a:picLocks noChangeAspect="1"/>
          </p:cNvPicPr>
          <p:nvPr/>
        </p:nvPicPr>
        <p:blipFill rotWithShape="1">
          <a:blip r:embed="rId3"/>
          <a:srcRect t="28185" r="-3" b="-3"/>
          <a:stretch/>
        </p:blipFill>
        <p:spPr>
          <a:xfrm>
            <a:off x="6522277" y="3464526"/>
            <a:ext cx="5666547" cy="3398024"/>
          </a:xfrm>
          <a:prstGeom prst="rect">
            <a:avLst/>
          </a:prstGeom>
        </p:spPr>
      </p:pic>
      <p:cxnSp>
        <p:nvCxnSpPr>
          <p:cNvPr id="34" name="Straight Connector 14">
            <a:extLst>
              <a:ext uri="{FF2B5EF4-FFF2-40B4-BE49-F238E27FC236}">
                <a16:creationId xmlns:a16="http://schemas.microsoft.com/office/drawing/2014/main" id="{CA240C79-242E-4918-9F28-B101847D1CC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522277" y="3386960"/>
            <a:ext cx="5669723"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16">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Content Placeholder 4">
            <a:extLst>
              <a:ext uri="{FF2B5EF4-FFF2-40B4-BE49-F238E27FC236}">
                <a16:creationId xmlns:a16="http://schemas.microsoft.com/office/drawing/2014/main" id="{956482ED-7AC9-C548-B39B-ED81D16614F8}"/>
              </a:ext>
            </a:extLst>
          </p:cNvPr>
          <p:cNvPicPr>
            <a:picLocks noGrp="1" noChangeAspect="1"/>
          </p:cNvPicPr>
          <p:nvPr>
            <p:ph idx="1"/>
          </p:nvPr>
        </p:nvPicPr>
        <p:blipFill rotWithShape="1">
          <a:blip r:embed="rId4"/>
          <a:srcRect t="21121" r="-2" b="6253"/>
          <a:stretch/>
        </p:blipFill>
        <p:spPr>
          <a:xfrm>
            <a:off x="6519101" y="-9100"/>
            <a:ext cx="5669723" cy="3469076"/>
          </a:xfrm>
          <a:prstGeom prst="rect">
            <a:avLst/>
          </a:prstGeom>
        </p:spPr>
      </p:pic>
    </p:spTree>
    <p:extLst>
      <p:ext uri="{BB962C8B-B14F-4D97-AF65-F5344CB8AC3E}">
        <p14:creationId xmlns:p14="http://schemas.microsoft.com/office/powerpoint/2010/main" val="18943441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10">
            <a:extLst>
              <a:ext uri="{FF2B5EF4-FFF2-40B4-BE49-F238E27FC236}">
                <a16:creationId xmlns:a16="http://schemas.microsoft.com/office/drawing/2014/main" id="{C3819332-BD0A-CF42-A6F1-8255265D77C0}"/>
              </a:ext>
            </a:extLst>
          </p:cNvPr>
          <p:cNvPicPr>
            <a:picLocks noGrp="1" noChangeAspect="1"/>
          </p:cNvPicPr>
          <p:nvPr>
            <p:ph idx="1"/>
          </p:nvPr>
        </p:nvPicPr>
        <p:blipFill rotWithShape="1">
          <a:blip r:embed="rId3" cstate="email">
            <a:extLst>
              <a:ext uri="{28A0092B-C50C-407E-A947-70E740481C1C}">
                <a14:useLocalDpi xmlns:a14="http://schemas.microsoft.com/office/drawing/2010/main" val="0"/>
              </a:ext>
            </a:extLst>
          </a:blip>
          <a:srcRect t="5482" r="9090" b="7613"/>
          <a:stretch/>
        </p:blipFill>
        <p:spPr>
          <a:xfrm>
            <a:off x="4322507" y="10"/>
            <a:ext cx="8669532" cy="6857990"/>
          </a:xfrm>
          <a:prstGeom prst="rect">
            <a:avLst/>
          </a:prstGeom>
        </p:spPr>
      </p:pic>
      <p:sp>
        <p:nvSpPr>
          <p:cNvPr id="27" name="Rectangle 26">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99A0FAB-FB94-1846-873F-C7435C1B2736}"/>
              </a:ext>
            </a:extLst>
          </p:cNvPr>
          <p:cNvSpPr>
            <a:spLocks noGrp="1"/>
          </p:cNvSpPr>
          <p:nvPr>
            <p:ph type="title"/>
          </p:nvPr>
        </p:nvSpPr>
        <p:spPr>
          <a:xfrm>
            <a:off x="371094" y="577723"/>
            <a:ext cx="5724906" cy="1124712"/>
          </a:xfrm>
        </p:spPr>
        <p:txBody>
          <a:bodyPr vert="horz" lIns="91440" tIns="45720" rIns="91440" bIns="45720" rtlCol="0" anchor="b">
            <a:normAutofit/>
          </a:bodyPr>
          <a:lstStyle/>
          <a:p>
            <a:r>
              <a:rPr lang="en-US" sz="3600" dirty="0"/>
              <a:t>Consulting well : PV bleeding </a:t>
            </a:r>
          </a:p>
        </p:txBody>
      </p:sp>
      <p:sp>
        <p:nvSpPr>
          <p:cNvPr id="29" name="Rectangle 28">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1" name="Rectangle 3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A729D430-EFDD-D84E-A70E-B2525A2D76C1}"/>
              </a:ext>
            </a:extLst>
          </p:cNvPr>
          <p:cNvSpPr>
            <a:spLocks noGrp="1"/>
          </p:cNvSpPr>
          <p:nvPr>
            <p:ph type="body" sz="half" idx="2"/>
          </p:nvPr>
        </p:nvSpPr>
        <p:spPr>
          <a:xfrm>
            <a:off x="371094" y="2718054"/>
            <a:ext cx="5724906" cy="3898374"/>
          </a:xfrm>
        </p:spPr>
        <p:txBody>
          <a:bodyPr vert="horz" lIns="91440" tIns="45720" rIns="91440" bIns="45720" rtlCol="0" anchor="t">
            <a:normAutofit/>
          </a:bodyPr>
          <a:lstStyle/>
          <a:p>
            <a:pPr marL="342900" indent="-228600">
              <a:lnSpc>
                <a:spcPct val="100000"/>
              </a:lnSpc>
              <a:buFont typeface="Arial" panose="020B0604020202020204" pitchFamily="34" charset="0"/>
              <a:buChar char="•"/>
            </a:pPr>
            <a:r>
              <a:rPr lang="en-US" sz="2400" dirty="0">
                <a:latin typeface="+mj-lt"/>
              </a:rPr>
              <a:t>Consider pregnancy/ectopic/miscarriage</a:t>
            </a:r>
          </a:p>
          <a:p>
            <a:pPr marL="342900" indent="-228600">
              <a:lnSpc>
                <a:spcPct val="100000"/>
              </a:lnSpc>
              <a:buFont typeface="Arial" panose="020B0604020202020204" pitchFamily="34" charset="0"/>
              <a:buChar char="•"/>
            </a:pPr>
            <a:r>
              <a:rPr lang="en-US" sz="2400" dirty="0">
                <a:latin typeface="+mj-lt"/>
              </a:rPr>
              <a:t>Inadequate testosterone dosing &gt; return of menstruation</a:t>
            </a:r>
          </a:p>
          <a:p>
            <a:pPr marL="342900" indent="-228600">
              <a:lnSpc>
                <a:spcPct val="100000"/>
              </a:lnSpc>
              <a:buFont typeface="Arial" panose="020B0604020202020204" pitchFamily="34" charset="0"/>
              <a:buChar char="•"/>
            </a:pPr>
            <a:r>
              <a:rPr lang="en-US" sz="2400" dirty="0">
                <a:latin typeface="+mj-lt"/>
              </a:rPr>
              <a:t>Serum testosterone too high &gt; aromatized to estrogen &gt; endometrial hyperplasia &gt; bleeding</a:t>
            </a:r>
          </a:p>
          <a:p>
            <a:pPr marL="342900" indent="-228600">
              <a:lnSpc>
                <a:spcPct val="100000"/>
              </a:lnSpc>
              <a:buFont typeface="Arial" panose="020B0604020202020204" pitchFamily="34" charset="0"/>
              <a:buChar char="•"/>
            </a:pPr>
            <a:r>
              <a:rPr lang="en-US" sz="2400" dirty="0">
                <a:latin typeface="+mj-lt"/>
              </a:rPr>
              <a:t>Cervical pathology</a:t>
            </a:r>
          </a:p>
          <a:p>
            <a:pPr marL="342900" indent="-228600">
              <a:lnSpc>
                <a:spcPct val="100000"/>
              </a:lnSpc>
              <a:buFont typeface="Arial" panose="020B0604020202020204" pitchFamily="34" charset="0"/>
              <a:buChar char="•"/>
            </a:pPr>
            <a:r>
              <a:rPr lang="en-US" sz="2400" dirty="0">
                <a:latin typeface="+mj-lt"/>
              </a:rPr>
              <a:t>STI swabs/urine</a:t>
            </a:r>
          </a:p>
          <a:p>
            <a:pPr marL="342900"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3257332005"/>
      </p:ext>
    </p:extLst>
  </p:cSld>
  <p:clrMapOvr>
    <a:overrideClrMapping bg1="dk1" tx1="lt1" bg2="dk2" tx2="lt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4" descr="A couple of people that are standing in the grass&#10;&#10;Description automatically generated">
            <a:extLst>
              <a:ext uri="{FF2B5EF4-FFF2-40B4-BE49-F238E27FC236}">
                <a16:creationId xmlns:a16="http://schemas.microsoft.com/office/drawing/2014/main" id="{CE32BFB4-6BD5-E640-A669-1BC5CFFA132C}"/>
              </a:ext>
            </a:extLst>
          </p:cNvPr>
          <p:cNvPicPr>
            <a:picLocks noChangeAspect="1"/>
          </p:cNvPicPr>
          <p:nvPr/>
        </p:nvPicPr>
        <p:blipFill rotWithShape="1">
          <a:blip r:embed="rId3"/>
          <a:srcRect l="1949" t="3234" r="2" b="27736"/>
          <a:stretch/>
        </p:blipFill>
        <p:spPr>
          <a:xfrm>
            <a:off x="5478645" y="0"/>
            <a:ext cx="8669532" cy="6857990"/>
          </a:xfrm>
          <a:prstGeom prst="rect">
            <a:avLst/>
          </a:prstGeom>
        </p:spPr>
      </p:pic>
      <p:sp>
        <p:nvSpPr>
          <p:cNvPr id="26" name="Rectangle 25">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301B49E-3656-2B42-9FDA-0FA0A8D70DA0}"/>
              </a:ext>
            </a:extLst>
          </p:cNvPr>
          <p:cNvSpPr>
            <a:spLocks noGrp="1"/>
          </p:cNvSpPr>
          <p:nvPr>
            <p:ph type="title"/>
          </p:nvPr>
        </p:nvSpPr>
        <p:spPr>
          <a:xfrm>
            <a:off x="371094" y="1161288"/>
            <a:ext cx="3438144" cy="1124712"/>
          </a:xfrm>
        </p:spPr>
        <p:txBody>
          <a:bodyPr anchor="b">
            <a:normAutofit/>
          </a:bodyPr>
          <a:lstStyle/>
          <a:p>
            <a:r>
              <a:rPr lang="en-US" sz="3600" dirty="0"/>
              <a:t>Contraception</a:t>
            </a:r>
          </a:p>
        </p:txBody>
      </p:sp>
      <p:sp>
        <p:nvSpPr>
          <p:cNvPr id="28" name="Rectangle 27">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0" name="Rectangle 29">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Content Placeholder 9">
            <a:extLst>
              <a:ext uri="{FF2B5EF4-FFF2-40B4-BE49-F238E27FC236}">
                <a16:creationId xmlns:a16="http://schemas.microsoft.com/office/drawing/2014/main" id="{9052F3C8-A988-439E-A4BF-1121E54BA935}"/>
              </a:ext>
            </a:extLst>
          </p:cNvPr>
          <p:cNvSpPr>
            <a:spLocks noGrp="1"/>
          </p:cNvSpPr>
          <p:nvPr>
            <p:ph idx="1"/>
          </p:nvPr>
        </p:nvSpPr>
        <p:spPr>
          <a:xfrm>
            <a:off x="371092" y="2286000"/>
            <a:ext cx="5724907" cy="4365498"/>
          </a:xfrm>
        </p:spPr>
        <p:txBody>
          <a:bodyPr anchor="t">
            <a:normAutofit fontScale="85000" lnSpcReduction="10000"/>
          </a:bodyPr>
          <a:lstStyle/>
          <a:p>
            <a:pPr marL="0" indent="0">
              <a:buNone/>
            </a:pPr>
            <a:endParaRPr lang="en-US" sz="1300" dirty="0"/>
          </a:p>
          <a:p>
            <a:pPr marL="0" indent="0">
              <a:buNone/>
            </a:pPr>
            <a:endParaRPr lang="en-US" dirty="0">
              <a:latin typeface="+mj-lt"/>
            </a:endParaRPr>
          </a:p>
          <a:p>
            <a:r>
              <a:rPr lang="en-US" dirty="0">
                <a:latin typeface="+mj-lt"/>
              </a:rPr>
              <a:t>Some trans masc. people use their vaginas </a:t>
            </a:r>
          </a:p>
          <a:p>
            <a:r>
              <a:rPr lang="en-US" dirty="0">
                <a:latin typeface="+mj-lt"/>
              </a:rPr>
              <a:t>Testosterone no guarantee of anovulation </a:t>
            </a:r>
          </a:p>
          <a:p>
            <a:r>
              <a:rPr lang="en-US" dirty="0">
                <a:latin typeface="+mj-lt"/>
              </a:rPr>
              <a:t>Conception most likely in first 6/12 months </a:t>
            </a:r>
          </a:p>
          <a:p>
            <a:r>
              <a:rPr lang="en-US" dirty="0">
                <a:latin typeface="+mj-lt"/>
              </a:rPr>
              <a:t>Stop testosterone if pregnancy confirmed</a:t>
            </a:r>
          </a:p>
          <a:p>
            <a:r>
              <a:rPr lang="en-US" dirty="0">
                <a:latin typeface="+mj-lt"/>
              </a:rPr>
              <a:t>Emergency contraception efficacious</a:t>
            </a:r>
          </a:p>
          <a:p>
            <a:r>
              <a:rPr lang="en-US" dirty="0">
                <a:latin typeface="+mj-lt"/>
              </a:rPr>
              <a:t>Progesterone-based options, condoms</a:t>
            </a:r>
          </a:p>
          <a:p>
            <a:r>
              <a:rPr lang="en-US" dirty="0">
                <a:latin typeface="+mj-lt"/>
              </a:rPr>
              <a:t>Slim-fitting condoms if genital shrinkage</a:t>
            </a:r>
          </a:p>
          <a:p>
            <a:pPr marL="0" indent="0">
              <a:buNone/>
            </a:pPr>
            <a:endParaRPr lang="en-US" sz="1300" dirty="0"/>
          </a:p>
          <a:p>
            <a:pPr marL="0" indent="0">
              <a:buNone/>
            </a:pPr>
            <a:endParaRPr lang="en-US" sz="1300" dirty="0"/>
          </a:p>
          <a:p>
            <a:endParaRPr lang="en-US" sz="1300" dirty="0"/>
          </a:p>
          <a:p>
            <a:endParaRPr lang="en-US" sz="1300" dirty="0"/>
          </a:p>
        </p:txBody>
      </p:sp>
    </p:spTree>
    <p:extLst>
      <p:ext uri="{BB962C8B-B14F-4D97-AF65-F5344CB8AC3E}">
        <p14:creationId xmlns:p14="http://schemas.microsoft.com/office/powerpoint/2010/main" val="3327640192"/>
      </p:ext>
    </p:extLst>
  </p:cSld>
  <p:clrMapOvr>
    <a:overrideClrMapping bg1="dk1" tx1="lt1" bg2="dk2" tx2="lt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1B49E-3656-2B42-9FDA-0FA0A8D70DA0}"/>
              </a:ext>
            </a:extLst>
          </p:cNvPr>
          <p:cNvSpPr>
            <a:spLocks noGrp="1"/>
          </p:cNvSpPr>
          <p:nvPr>
            <p:ph type="title"/>
          </p:nvPr>
        </p:nvSpPr>
        <p:spPr>
          <a:xfrm>
            <a:off x="290945" y="699643"/>
            <a:ext cx="4391025" cy="1323439"/>
          </a:xfrm>
        </p:spPr>
        <p:txBody>
          <a:bodyPr anchor="t">
            <a:normAutofit/>
          </a:bodyPr>
          <a:lstStyle/>
          <a:p>
            <a:r>
              <a:rPr lang="en-US" sz="3600" dirty="0">
                <a:solidFill>
                  <a:schemeClr val="bg1"/>
                </a:solidFill>
              </a:rPr>
              <a:t> Screening</a:t>
            </a:r>
          </a:p>
        </p:txBody>
      </p:sp>
      <p:graphicFrame>
        <p:nvGraphicFramePr>
          <p:cNvPr id="13" name="Content Placeholder 9">
            <a:extLst>
              <a:ext uri="{FF2B5EF4-FFF2-40B4-BE49-F238E27FC236}">
                <a16:creationId xmlns:a16="http://schemas.microsoft.com/office/drawing/2014/main" id="{FF5F4F48-AC00-444E-9A29-C61166633CF8}"/>
              </a:ext>
            </a:extLst>
          </p:cNvPr>
          <p:cNvGraphicFramePr>
            <a:graphicFrameLocks noGrp="1"/>
          </p:cNvGraphicFramePr>
          <p:nvPr>
            <p:ph idx="1"/>
            <p:extLst>
              <p:ext uri="{D42A27DB-BD31-4B8C-83A1-F6EECF244321}">
                <p14:modId xmlns:p14="http://schemas.microsoft.com/office/powerpoint/2010/main" val="3433524837"/>
              </p:ext>
            </p:extLst>
          </p:nvPr>
        </p:nvGraphicFramePr>
        <p:xfrm>
          <a:off x="290945" y="955963"/>
          <a:ext cx="6058190" cy="4946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descr="Text&#10;&#10;Description automatically generated with medium confidence">
            <a:extLst>
              <a:ext uri="{FF2B5EF4-FFF2-40B4-BE49-F238E27FC236}">
                <a16:creationId xmlns:a16="http://schemas.microsoft.com/office/drawing/2014/main" id="{CC20519E-4C34-4F4F-AF8C-B2BF803B039B}"/>
              </a:ext>
            </a:extLst>
          </p:cNvPr>
          <p:cNvPicPr>
            <a:picLocks noChangeAspect="1"/>
          </p:cNvPicPr>
          <p:nvPr/>
        </p:nvPicPr>
        <p:blipFill>
          <a:blip r:embed="rId8">
            <a:extLst>
              <a:ext uri="{BEBA8EAE-BF5A-486C-A8C5-ECC9F3942E4B}">
                <a14:imgProps xmlns:a14="http://schemas.microsoft.com/office/drawing/2010/main">
                  <a14:imgLayer r:embed="rId9">
                    <a14:imgEffect>
                      <a14:saturation sat="0"/>
                    </a14:imgEffect>
                    <a14:imgEffect>
                      <a14:brightnessContrast contrast="60000"/>
                    </a14:imgEffect>
                  </a14:imgLayer>
                </a14:imgProps>
              </a:ext>
              <a:ext uri="{28A0092B-C50C-407E-A947-70E740481C1C}">
                <a14:useLocalDpi xmlns:a14="http://schemas.microsoft.com/office/drawing/2010/main"/>
              </a:ext>
            </a:extLst>
          </a:blip>
          <a:stretch>
            <a:fillRect/>
          </a:stretch>
        </p:blipFill>
        <p:spPr>
          <a:xfrm>
            <a:off x="6640078" y="2023082"/>
            <a:ext cx="5260976" cy="1854493"/>
          </a:xfrm>
          <a:prstGeom prst="rect">
            <a:avLst/>
          </a:prstGeom>
          <a:solidFill>
            <a:srgbClr val="7030A0"/>
          </a:solidFill>
        </p:spPr>
      </p:pic>
      <p:sp>
        <p:nvSpPr>
          <p:cNvPr id="3" name="TextBox 2">
            <a:extLst>
              <a:ext uri="{FF2B5EF4-FFF2-40B4-BE49-F238E27FC236}">
                <a16:creationId xmlns:a16="http://schemas.microsoft.com/office/drawing/2014/main" id="{FB0825CE-672A-D34B-91EB-BCB4C3AF0C9B}"/>
              </a:ext>
            </a:extLst>
          </p:cNvPr>
          <p:cNvSpPr txBox="1"/>
          <p:nvPr/>
        </p:nvSpPr>
        <p:spPr>
          <a:xfrm>
            <a:off x="6802788" y="4424707"/>
            <a:ext cx="5098266" cy="1477328"/>
          </a:xfrm>
          <a:prstGeom prst="rect">
            <a:avLst/>
          </a:prstGeom>
          <a:noFill/>
        </p:spPr>
        <p:txBody>
          <a:bodyPr wrap="square" rtlCol="0">
            <a:spAutoFit/>
          </a:bodyPr>
          <a:lstStyle/>
          <a:p>
            <a:r>
              <a:rPr lang="en-US" dirty="0">
                <a:solidFill>
                  <a:srgbClr val="0070C0"/>
                </a:solidFill>
                <a:hlinkClick r:id="rId10"/>
              </a:rPr>
              <a:t>https://phw.nhs.wales/services-and-teams/screening/abdominal-aortic-aneurysm-screening/information-resources/information-for-transgender/screening-information-for-people-who-are-transgender-non-binary-gender-diverse/</a:t>
            </a:r>
            <a:r>
              <a:rPr lang="en-US" dirty="0">
                <a:solidFill>
                  <a:srgbClr val="0070C0"/>
                </a:solidFill>
              </a:rPr>
              <a:t> </a:t>
            </a:r>
          </a:p>
        </p:txBody>
      </p:sp>
    </p:spTree>
    <p:extLst>
      <p:ext uri="{BB962C8B-B14F-4D97-AF65-F5344CB8AC3E}">
        <p14:creationId xmlns:p14="http://schemas.microsoft.com/office/powerpoint/2010/main" val="14213123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0" name="Rectangle 99">
            <a:extLst>
              <a:ext uri="{FF2B5EF4-FFF2-40B4-BE49-F238E27FC236}">
                <a16:creationId xmlns:a16="http://schemas.microsoft.com/office/drawing/2014/main" id="{2172A0AC-3DCE-4672-BCAF-28FEF91F60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AE6F1C77-EDC9-4C5F-8C1C-62DD46BDA3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10">
            <a:extLst>
              <a:ext uri="{FF2B5EF4-FFF2-40B4-BE49-F238E27FC236}">
                <a16:creationId xmlns:a16="http://schemas.microsoft.com/office/drawing/2014/main" id="{AD0736BF-FAF6-2344-9813-0AA7DEF72BE2}"/>
              </a:ext>
            </a:extLst>
          </p:cNvPr>
          <p:cNvPicPr>
            <a:picLocks noChangeAspect="1"/>
          </p:cNvPicPr>
          <p:nvPr/>
        </p:nvPicPr>
        <p:blipFill rotWithShape="1">
          <a:blip r:embed="rId3">
            <a:alphaModFix amt="40000"/>
          </a:blip>
          <a:srcRect l="30690"/>
          <a:stretch/>
        </p:blipFill>
        <p:spPr>
          <a:xfrm>
            <a:off x="20" y="10"/>
            <a:ext cx="8450297" cy="6857990"/>
          </a:xfrm>
          <a:prstGeom prst="rect">
            <a:avLst/>
          </a:prstGeom>
        </p:spPr>
      </p:pic>
      <p:pic>
        <p:nvPicPr>
          <p:cNvPr id="14" name="Content Placeholder 13">
            <a:extLst>
              <a:ext uri="{FF2B5EF4-FFF2-40B4-BE49-F238E27FC236}">
                <a16:creationId xmlns:a16="http://schemas.microsoft.com/office/drawing/2014/main" id="{7D64DF84-331F-5649-A346-C0B8B0901C6C}"/>
              </a:ext>
            </a:extLst>
          </p:cNvPr>
          <p:cNvPicPr>
            <a:picLocks noGrp="1" noChangeAspect="1"/>
          </p:cNvPicPr>
          <p:nvPr>
            <p:ph idx="1"/>
          </p:nvPr>
        </p:nvPicPr>
        <p:blipFill rotWithShape="1">
          <a:blip r:embed="rId4"/>
          <a:srcRect l="20982" r="20981" b="-1"/>
          <a:stretch/>
        </p:blipFill>
        <p:spPr>
          <a:xfrm>
            <a:off x="6225997"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668080" y="322595"/>
            <a:ext cx="8450296" cy="1627636"/>
          </a:xfrm>
        </p:spPr>
        <p:txBody>
          <a:bodyPr vert="horz" lIns="91440" tIns="45720" rIns="91440" bIns="45720" rtlCol="0" anchor="ctr">
            <a:normAutofit/>
          </a:bodyPr>
          <a:lstStyle/>
          <a:p>
            <a:r>
              <a:rPr lang="en-US" sz="4400" kern="1200" dirty="0">
                <a:solidFill>
                  <a:srgbClr val="FFFFFF"/>
                </a:solidFill>
                <a:latin typeface="+mj-lt"/>
                <a:ea typeface="+mj-ea"/>
                <a:cs typeface="+mj-cs"/>
              </a:rPr>
              <a:t>Role of the LES GP: </a:t>
            </a:r>
            <a:r>
              <a:rPr lang="en-US" sz="4400" b="1" kern="1200" dirty="0">
                <a:solidFill>
                  <a:srgbClr val="FFFFFF"/>
                </a:solidFill>
                <a:latin typeface="+mj-lt"/>
                <a:ea typeface="+mj-ea"/>
                <a:cs typeface="+mj-cs"/>
              </a:rPr>
              <a:t>long-term care</a:t>
            </a:r>
          </a:p>
        </p:txBody>
      </p: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668080" y="1917652"/>
            <a:ext cx="10092071" cy="5137945"/>
          </a:xfrm>
        </p:spPr>
        <p:txBody>
          <a:bodyPr vert="horz" lIns="91440" tIns="45720" rIns="91440" bIns="45720" rtlCol="0">
            <a:normAutofit/>
          </a:bodyPr>
          <a:lstStyle/>
          <a:p>
            <a:pPr indent="-228600">
              <a:buFont typeface="Arial" panose="020B0604020202020204" pitchFamily="34" charset="0"/>
              <a:buChar char="•"/>
            </a:pPr>
            <a:r>
              <a:rPr lang="en-US" sz="2400" dirty="0">
                <a:solidFill>
                  <a:srgbClr val="FFFFFF"/>
                </a:solidFill>
                <a:latin typeface="+mj-lt"/>
              </a:rPr>
              <a:t>ES designed to accommodate long term maintenance prescribing</a:t>
            </a:r>
          </a:p>
          <a:p>
            <a:pPr indent="-228600">
              <a:buFont typeface="Arial" panose="020B0604020202020204" pitchFamily="34" charset="0"/>
              <a:buChar char="•"/>
            </a:pPr>
            <a:r>
              <a:rPr lang="en-US" sz="2400" dirty="0">
                <a:solidFill>
                  <a:srgbClr val="FFFFFF"/>
                </a:solidFill>
                <a:latin typeface="+mj-lt"/>
              </a:rPr>
              <a:t>2 x 3/12 blood tests in target range, do one in 6/12 then annual testing begins</a:t>
            </a:r>
          </a:p>
          <a:p>
            <a:pPr indent="-228600">
              <a:buFont typeface="Arial" panose="020B0604020202020204" pitchFamily="34" charset="0"/>
              <a:buChar char="•"/>
            </a:pPr>
            <a:r>
              <a:rPr lang="en-US" sz="2400" dirty="0">
                <a:solidFill>
                  <a:srgbClr val="FFFFFF"/>
                </a:solidFill>
                <a:latin typeface="+mj-lt"/>
              </a:rPr>
              <a:t>Annual bloods: FBC, LFT, lipids, prolactin, serum testosterone, serum </a:t>
            </a:r>
            <a:r>
              <a:rPr lang="en-US" sz="2400" dirty="0" err="1">
                <a:solidFill>
                  <a:srgbClr val="FFFFFF"/>
                </a:solidFill>
                <a:latin typeface="+mj-lt"/>
              </a:rPr>
              <a:t>oestradiol</a:t>
            </a:r>
            <a:endParaRPr lang="en-US" sz="2400" dirty="0">
              <a:solidFill>
                <a:srgbClr val="FFFFFF"/>
              </a:solidFill>
              <a:latin typeface="+mj-lt"/>
            </a:endParaRPr>
          </a:p>
          <a:p>
            <a:pPr indent="-228600">
              <a:buFont typeface="Arial" panose="020B0604020202020204" pitchFamily="34" charset="0"/>
              <a:buChar char="•"/>
            </a:pPr>
            <a:r>
              <a:rPr lang="en-US" sz="2400" dirty="0">
                <a:solidFill>
                  <a:srgbClr val="FFFFFF"/>
                </a:solidFill>
                <a:latin typeface="+mj-lt"/>
              </a:rPr>
              <a:t>Annual review for 30 minutes, to include:</a:t>
            </a:r>
          </a:p>
          <a:p>
            <a:r>
              <a:rPr lang="en-US" sz="2400" dirty="0">
                <a:solidFill>
                  <a:srgbClr val="FFFFFF"/>
                </a:solidFill>
                <a:latin typeface="+mj-lt"/>
              </a:rPr>
              <a:t>    - general wellbeing</a:t>
            </a:r>
          </a:p>
          <a:p>
            <a:r>
              <a:rPr lang="en-US" sz="2400" dirty="0">
                <a:solidFill>
                  <a:srgbClr val="FFFFFF"/>
                </a:solidFill>
                <a:latin typeface="+mj-lt"/>
              </a:rPr>
              <a:t>    - compliance/issues with HRT</a:t>
            </a:r>
          </a:p>
          <a:p>
            <a:r>
              <a:rPr lang="en-US" sz="2400" dirty="0">
                <a:solidFill>
                  <a:srgbClr val="FFFFFF"/>
                </a:solidFill>
                <a:latin typeface="+mj-lt"/>
              </a:rPr>
              <a:t>    - bloods review</a:t>
            </a:r>
          </a:p>
          <a:p>
            <a:r>
              <a:rPr lang="en-US" sz="2400" dirty="0">
                <a:solidFill>
                  <a:srgbClr val="FFFFFF"/>
                </a:solidFill>
                <a:latin typeface="+mj-lt"/>
              </a:rPr>
              <a:t>    - sexual health/contr./screening</a:t>
            </a:r>
          </a:p>
          <a:p>
            <a:r>
              <a:rPr lang="en-US" sz="2400" dirty="0">
                <a:solidFill>
                  <a:srgbClr val="FFFFFF"/>
                </a:solidFill>
                <a:latin typeface="+mj-lt"/>
              </a:rPr>
              <a:t>    - record BP, BMI and smoking status</a:t>
            </a:r>
          </a:p>
          <a:p>
            <a:pPr indent="-228600">
              <a:buFont typeface="Arial" panose="020B0604020202020204" pitchFamily="34" charset="0"/>
              <a:buChar char="•"/>
            </a:pPr>
            <a:endParaRPr lang="en-US" sz="2000" dirty="0">
              <a:solidFill>
                <a:srgbClr val="FFFFFF"/>
              </a:solidFill>
            </a:endParaRPr>
          </a:p>
          <a:p>
            <a:pPr marL="342900" indent="-228600">
              <a:buFont typeface="Arial" panose="020B0604020202020204" pitchFamily="34" charset="0"/>
              <a:buChar char="•"/>
            </a:pPr>
            <a:endParaRPr lang="en-US" sz="2000" dirty="0">
              <a:solidFill>
                <a:srgbClr val="FFFFFF"/>
              </a:solidFill>
            </a:endParaRPr>
          </a:p>
          <a:p>
            <a:pPr marL="342900" indent="-228600">
              <a:buFont typeface="Arial" panose="020B0604020202020204" pitchFamily="34" charset="0"/>
              <a:buChar char="•"/>
            </a:pPr>
            <a:endParaRPr lang="en-US" sz="2000" dirty="0">
              <a:solidFill>
                <a:srgbClr val="FFFFFF"/>
              </a:solidFill>
            </a:endParaRPr>
          </a:p>
        </p:txBody>
      </p:sp>
    </p:spTree>
    <p:extLst>
      <p:ext uri="{BB962C8B-B14F-4D97-AF65-F5344CB8AC3E}">
        <p14:creationId xmlns:p14="http://schemas.microsoft.com/office/powerpoint/2010/main" val="2783769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Christine Burns - Wikipedia">
            <a:extLst>
              <a:ext uri="{FF2B5EF4-FFF2-40B4-BE49-F238E27FC236}">
                <a16:creationId xmlns:a16="http://schemas.microsoft.com/office/drawing/2014/main" id="{EE98414E-F9BB-B84F-9366-F6C7CD0C1C28}"/>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7519" r="9090" b="567"/>
          <a:stretch/>
        </p:blipFill>
        <p:spPr bwMode="auto">
          <a:xfrm>
            <a:off x="431314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9C4C71C-387E-454B-B8D8-C8982E624A4C}"/>
              </a:ext>
            </a:extLst>
          </p:cNvPr>
          <p:cNvSpPr>
            <a:spLocks noGrp="1"/>
          </p:cNvSpPr>
          <p:nvPr>
            <p:ph type="title"/>
          </p:nvPr>
        </p:nvSpPr>
        <p:spPr>
          <a:xfrm>
            <a:off x="371093" y="712214"/>
            <a:ext cx="4775064" cy="1154174"/>
          </a:xfrm>
        </p:spPr>
        <p:txBody>
          <a:bodyPr vert="horz" lIns="91440" tIns="45720" rIns="91440" bIns="45720" rtlCol="0" anchor="b">
            <a:normAutofit/>
          </a:bodyPr>
          <a:lstStyle/>
          <a:p>
            <a:r>
              <a:rPr lang="en-US" sz="3600" dirty="0"/>
              <a:t>Healthcare history</a:t>
            </a:r>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33B243A9-55A1-2D49-88E5-B490330232A9}"/>
              </a:ext>
            </a:extLst>
          </p:cNvPr>
          <p:cNvSpPr>
            <a:spLocks noGrp="1"/>
          </p:cNvSpPr>
          <p:nvPr>
            <p:ph type="body" sz="half" idx="2"/>
          </p:nvPr>
        </p:nvSpPr>
        <p:spPr>
          <a:xfrm>
            <a:off x="371093" y="2718054"/>
            <a:ext cx="8220013" cy="4139946"/>
          </a:xfrm>
        </p:spPr>
        <p:txBody>
          <a:bodyPr vert="horz" lIns="91440" tIns="45720" rIns="91440" bIns="45720" rtlCol="0" anchor="t">
            <a:normAutofit/>
          </a:bodyPr>
          <a:lstStyle/>
          <a:p>
            <a:endParaRPr lang="en-US" sz="1800" dirty="0"/>
          </a:p>
          <a:p>
            <a:pPr marL="342900" indent="-342900">
              <a:buFont typeface="Arial" panose="020B0604020202020204" pitchFamily="34" charset="0"/>
              <a:buChar char="•"/>
            </a:pPr>
            <a:r>
              <a:rPr lang="en-US" sz="2400" dirty="0">
                <a:latin typeface="+mj-lt"/>
              </a:rPr>
              <a:t>Conversion/aversion therapy, psychoanalysis</a:t>
            </a:r>
          </a:p>
          <a:p>
            <a:pPr marL="342900" indent="-342900">
              <a:buFont typeface="Arial" panose="020B0604020202020204" pitchFamily="34" charset="0"/>
              <a:buChar char="•"/>
            </a:pPr>
            <a:r>
              <a:rPr lang="en-US" sz="2400" dirty="0">
                <a:latin typeface="+mj-lt"/>
              </a:rPr>
              <a:t>Affirmative (‘cross sex’) hormone therapy, 1960s</a:t>
            </a:r>
          </a:p>
          <a:p>
            <a:pPr marL="342900" indent="-342900">
              <a:buFont typeface="Arial" panose="020B0604020202020204" pitchFamily="34" charset="0"/>
              <a:buChar char="•"/>
            </a:pPr>
            <a:r>
              <a:rPr lang="en-US" sz="2400" dirty="0">
                <a:latin typeface="+mj-lt"/>
              </a:rPr>
              <a:t>Categorized as mental health disorder until ICD-11, 2020</a:t>
            </a:r>
          </a:p>
          <a:p>
            <a:pPr marL="342900" indent="-342900">
              <a:buFont typeface="Arial" panose="020B0604020202020204" pitchFamily="34" charset="0"/>
              <a:buChar char="•"/>
            </a:pPr>
            <a:r>
              <a:rPr lang="en-US" sz="2400" dirty="0">
                <a:latin typeface="+mj-lt"/>
              </a:rPr>
              <a:t>New diagnostic term: Gender Incongruence</a:t>
            </a:r>
          </a:p>
          <a:p>
            <a:pPr marL="342900" indent="-342900">
              <a:buFont typeface="Arial" panose="020B0604020202020204" pitchFamily="34" charset="0"/>
              <a:buChar char="•"/>
            </a:pPr>
            <a:r>
              <a:rPr lang="en-US" sz="2400" dirty="0">
                <a:latin typeface="+mj-lt"/>
              </a:rPr>
              <a:t>Still the realm of ‘specialist’ clinics staffed by psychiatrists </a:t>
            </a:r>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1136380334"/>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9" name="Rectangle 88">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Content Placeholder 13">
            <a:extLst>
              <a:ext uri="{FF2B5EF4-FFF2-40B4-BE49-F238E27FC236}">
                <a16:creationId xmlns:a16="http://schemas.microsoft.com/office/drawing/2014/main" id="{7D64DF84-331F-5649-A346-C0B8B0901C6C}"/>
              </a:ext>
            </a:extLst>
          </p:cNvPr>
          <p:cNvPicPr>
            <a:picLocks noGrp="1" noChangeAspect="1"/>
          </p:cNvPicPr>
          <p:nvPr>
            <p:ph idx="1"/>
          </p:nvPr>
        </p:nvPicPr>
        <p:blipFill rotWithShape="1">
          <a:blip r:embed="rId3"/>
          <a:srcRect t="1769" r="22965" b="6937"/>
          <a:stretch/>
        </p:blipFill>
        <p:spPr>
          <a:xfrm>
            <a:off x="3522468" y="10"/>
            <a:ext cx="8669532" cy="6857990"/>
          </a:xfrm>
          <a:prstGeom prst="rect">
            <a:avLst/>
          </a:prstGeom>
        </p:spPr>
      </p:pic>
      <p:sp>
        <p:nvSpPr>
          <p:cNvPr id="91" name="Rectangle 90">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371094" y="888117"/>
            <a:ext cx="7382257" cy="1117596"/>
          </a:xfrm>
        </p:spPr>
        <p:txBody>
          <a:bodyPr vert="horz" lIns="91440" tIns="45720" rIns="91440" bIns="45720" rtlCol="0" anchor="b">
            <a:normAutofit/>
          </a:bodyPr>
          <a:lstStyle/>
          <a:p>
            <a:r>
              <a:rPr lang="en-US" sz="3600" dirty="0"/>
              <a:t>Role of the LES GP: </a:t>
            </a:r>
            <a:r>
              <a:rPr lang="en-US" sz="3600" b="1" dirty="0"/>
              <a:t>long-term care</a:t>
            </a:r>
          </a:p>
        </p:txBody>
      </p:sp>
      <p:sp>
        <p:nvSpPr>
          <p:cNvPr id="93" name="Rectangle 92">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95" name="Rectangle 94">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371094" y="2718053"/>
            <a:ext cx="7648956" cy="3502527"/>
          </a:xfrm>
        </p:spPr>
        <p:txBody>
          <a:bodyPr vert="horz" lIns="91440" tIns="45720" rIns="91440" bIns="45720" rtlCol="0" anchor="t">
            <a:normAutofit lnSpcReduction="10000"/>
          </a:bodyPr>
          <a:lstStyle/>
          <a:p>
            <a:r>
              <a:rPr lang="en-US" sz="2400" dirty="0">
                <a:latin typeface="+mj-lt"/>
              </a:rPr>
              <a:t>For people on testosterone:</a:t>
            </a:r>
          </a:p>
          <a:p>
            <a:endParaRPr lang="en-US" sz="2400" dirty="0">
              <a:latin typeface="+mj-lt"/>
            </a:endParaRPr>
          </a:p>
          <a:p>
            <a:pPr marL="342900" indent="-228600">
              <a:buFont typeface="Arial" panose="020B0604020202020204" pitchFamily="34" charset="0"/>
              <a:buChar char="•"/>
            </a:pPr>
            <a:r>
              <a:rPr lang="en-US" sz="2400" dirty="0">
                <a:latin typeface="+mj-lt"/>
              </a:rPr>
              <a:t>Long term testosterone 15-20 nmol/l</a:t>
            </a:r>
          </a:p>
          <a:p>
            <a:pPr marL="342900" indent="-228600">
              <a:buFont typeface="Arial" panose="020B0604020202020204" pitchFamily="34" charset="0"/>
              <a:buChar char="•"/>
            </a:pPr>
            <a:r>
              <a:rPr lang="en-US" sz="2400" dirty="0">
                <a:latin typeface="+mj-lt"/>
              </a:rPr>
              <a:t>Vaginal atrophy &amp; </a:t>
            </a:r>
            <a:r>
              <a:rPr lang="en-US" sz="2400" dirty="0" err="1">
                <a:latin typeface="+mj-lt"/>
              </a:rPr>
              <a:t>Cx</a:t>
            </a:r>
            <a:r>
              <a:rPr lang="en-US" sz="2400" dirty="0">
                <a:latin typeface="+mj-lt"/>
              </a:rPr>
              <a:t> screening </a:t>
            </a:r>
          </a:p>
          <a:p>
            <a:pPr marL="342900" indent="-228600">
              <a:buFont typeface="Arial" panose="020B0604020202020204" pitchFamily="34" charset="0"/>
              <a:buChar char="•"/>
            </a:pPr>
            <a:r>
              <a:rPr lang="en-US" sz="2400" dirty="0">
                <a:latin typeface="+mj-lt"/>
              </a:rPr>
              <a:t>Endometrial scanning at 2 years &amp; every 2 years</a:t>
            </a:r>
          </a:p>
          <a:p>
            <a:pPr marL="342900" indent="-228600">
              <a:buFont typeface="Arial" panose="020B0604020202020204" pitchFamily="34" charset="0"/>
              <a:buChar char="•"/>
            </a:pPr>
            <a:r>
              <a:rPr lang="en-US" sz="2400" dirty="0">
                <a:latin typeface="+mj-lt"/>
              </a:rPr>
              <a:t>Chest awareness</a:t>
            </a:r>
          </a:p>
          <a:p>
            <a:pPr marL="342900" indent="-228600">
              <a:buFont typeface="Arial" panose="020B0604020202020204" pitchFamily="34" charset="0"/>
              <a:buChar char="•"/>
            </a:pPr>
            <a:r>
              <a:rPr lang="en-US" sz="2400" dirty="0">
                <a:latin typeface="+mj-lt"/>
              </a:rPr>
              <a:t>AAA risk so should attend screening</a:t>
            </a:r>
          </a:p>
          <a:p>
            <a:pPr marL="342900" indent="-228600">
              <a:buFont typeface="Arial" panose="020B0604020202020204" pitchFamily="34" charset="0"/>
              <a:buChar char="•"/>
            </a:pPr>
            <a:r>
              <a:rPr lang="en-US" sz="2400" dirty="0">
                <a:latin typeface="+mj-lt"/>
              </a:rPr>
              <a:t>Cardiovascular health </a:t>
            </a:r>
          </a:p>
          <a:p>
            <a:pPr marL="342900" indent="-228600">
              <a:buFont typeface="Arial" panose="020B0604020202020204" pitchFamily="34" charset="0"/>
              <a:buChar char="•"/>
            </a:pPr>
            <a:endParaRPr lang="en-US" sz="1300" dirty="0"/>
          </a:p>
          <a:p>
            <a:pPr marL="342900" indent="-228600">
              <a:buFont typeface="Arial" panose="020B0604020202020204" pitchFamily="34" charset="0"/>
              <a:buChar char="•"/>
            </a:pPr>
            <a:endParaRPr lang="en-US" sz="1300" dirty="0"/>
          </a:p>
        </p:txBody>
      </p:sp>
    </p:spTree>
    <p:extLst>
      <p:ext uri="{BB962C8B-B14F-4D97-AF65-F5344CB8AC3E}">
        <p14:creationId xmlns:p14="http://schemas.microsoft.com/office/powerpoint/2010/main" val="3384388398"/>
      </p:ext>
    </p:extLst>
  </p:cSld>
  <p:clrMapOvr>
    <a:overrideClrMapping bg1="dk1" tx1="lt1" bg2="dk2" tx2="lt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10">
            <a:extLst>
              <a:ext uri="{FF2B5EF4-FFF2-40B4-BE49-F238E27FC236}">
                <a16:creationId xmlns:a16="http://schemas.microsoft.com/office/drawing/2014/main" id="{37F294DF-A732-BB4A-B533-7B2E1A4AA85C}"/>
              </a:ext>
            </a:extLst>
          </p:cNvPr>
          <p:cNvPicPr>
            <a:picLocks noGrp="1" noChangeAspect="1"/>
          </p:cNvPicPr>
          <p:nvPr>
            <p:ph idx="1"/>
          </p:nvPr>
        </p:nvPicPr>
        <p:blipFill rotWithShape="1">
          <a:blip r:embed="rId3"/>
          <a:srcRect l="27918" r="7438" b="9091"/>
          <a:stretch/>
        </p:blipFill>
        <p:spPr>
          <a:xfrm>
            <a:off x="3522468" y="10"/>
            <a:ext cx="8669532" cy="6857990"/>
          </a:xfrm>
          <a:prstGeom prst="rect">
            <a:avLst/>
          </a:prstGeom>
        </p:spPr>
      </p:pic>
      <p:sp>
        <p:nvSpPr>
          <p:cNvPr id="80" name="Rectangle 79">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BC6D69-3D11-8D45-A5D4-7CE20D60FDCD}"/>
              </a:ext>
            </a:extLst>
          </p:cNvPr>
          <p:cNvSpPr>
            <a:spLocks noGrp="1"/>
          </p:cNvSpPr>
          <p:nvPr>
            <p:ph type="title"/>
          </p:nvPr>
        </p:nvSpPr>
        <p:spPr>
          <a:xfrm>
            <a:off x="371094" y="861060"/>
            <a:ext cx="7763256" cy="1124712"/>
          </a:xfrm>
        </p:spPr>
        <p:txBody>
          <a:bodyPr vert="horz" lIns="91440" tIns="45720" rIns="91440" bIns="45720" rtlCol="0" anchor="b">
            <a:normAutofit/>
          </a:bodyPr>
          <a:lstStyle/>
          <a:p>
            <a:r>
              <a:rPr lang="en-US" sz="3600" dirty="0"/>
              <a:t>Role of the LES GP: </a:t>
            </a:r>
            <a:r>
              <a:rPr lang="en-US" sz="3600" b="1" dirty="0"/>
              <a:t>long-term care</a:t>
            </a:r>
          </a:p>
        </p:txBody>
      </p:sp>
      <p:sp>
        <p:nvSpPr>
          <p:cNvPr id="82" name="Rectangle 81">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84" name="Rectangle 83">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AB569B2B-6025-614E-84BB-286CAF3FB3CE}"/>
              </a:ext>
            </a:extLst>
          </p:cNvPr>
          <p:cNvSpPr>
            <a:spLocks noGrp="1"/>
          </p:cNvSpPr>
          <p:nvPr>
            <p:ph type="body" sz="half" idx="2"/>
          </p:nvPr>
        </p:nvSpPr>
        <p:spPr>
          <a:xfrm>
            <a:off x="371094" y="2686813"/>
            <a:ext cx="9385509" cy="4370832"/>
          </a:xfrm>
        </p:spPr>
        <p:txBody>
          <a:bodyPr vert="horz" lIns="91440" tIns="45720" rIns="91440" bIns="45720" rtlCol="0" anchor="t">
            <a:normAutofit/>
          </a:bodyPr>
          <a:lstStyle/>
          <a:p>
            <a:r>
              <a:rPr lang="en-US" sz="2400" dirty="0">
                <a:latin typeface="+mj-lt"/>
              </a:rPr>
              <a:t>For people on estrogen/anti-androgen:</a:t>
            </a:r>
          </a:p>
          <a:p>
            <a:endParaRPr lang="en-US" sz="2400" dirty="0">
              <a:latin typeface="+mj-lt"/>
            </a:endParaRPr>
          </a:p>
          <a:p>
            <a:pPr marL="342900" indent="-342900">
              <a:buFont typeface="Arial" panose="020B0604020202020204" pitchFamily="34" charset="0"/>
              <a:buChar char="•"/>
            </a:pPr>
            <a:r>
              <a:rPr lang="en-US" sz="2400" dirty="0">
                <a:latin typeface="+mj-lt"/>
              </a:rPr>
              <a:t>After puberty, long term estradiol target 350pmol/l</a:t>
            </a:r>
          </a:p>
          <a:p>
            <a:pPr marL="342900" indent="-342900">
              <a:buFont typeface="Arial" panose="020B0604020202020204" pitchFamily="34" charset="0"/>
              <a:buChar char="•"/>
            </a:pPr>
            <a:r>
              <a:rPr lang="en-US" sz="2400" dirty="0">
                <a:latin typeface="+mj-lt"/>
              </a:rPr>
              <a:t>Breast awareness &amp; screening</a:t>
            </a:r>
          </a:p>
          <a:p>
            <a:pPr marL="342900" indent="-342900">
              <a:buFont typeface="Arial" panose="020B0604020202020204" pitchFamily="34" charset="0"/>
              <a:buChar char="•"/>
            </a:pPr>
            <a:r>
              <a:rPr lang="en-US" sz="2400" dirty="0">
                <a:latin typeface="+mj-lt"/>
              </a:rPr>
              <a:t>AAA risk – if prior male puberty, should be screened</a:t>
            </a:r>
          </a:p>
          <a:p>
            <a:pPr marL="342900" indent="-342900">
              <a:buFont typeface="Arial" panose="020B0604020202020204" pitchFamily="34" charset="0"/>
              <a:buChar char="•"/>
            </a:pPr>
            <a:r>
              <a:rPr lang="en-US" sz="2400" dirty="0">
                <a:latin typeface="+mj-lt"/>
              </a:rPr>
              <a:t>Prostate health – reduce referral threshold if LUTS</a:t>
            </a:r>
          </a:p>
          <a:p>
            <a:pPr marL="342900" indent="-342900">
              <a:buFont typeface="Arial" panose="020B0604020202020204" pitchFamily="34" charset="0"/>
              <a:buChar char="•"/>
            </a:pPr>
            <a:r>
              <a:rPr lang="en-US" sz="2400" dirty="0">
                <a:latin typeface="+mj-lt"/>
              </a:rPr>
              <a:t>Menopause plan – switch to topical estrogen</a:t>
            </a:r>
          </a:p>
          <a:p>
            <a:pPr marL="342900" indent="-228600">
              <a:buFont typeface="Arial" panose="020B0604020202020204" pitchFamily="34" charset="0"/>
              <a:buChar char="•"/>
            </a:pPr>
            <a:endParaRPr lang="en-US" sz="1300" dirty="0"/>
          </a:p>
        </p:txBody>
      </p:sp>
    </p:spTree>
    <p:extLst>
      <p:ext uri="{BB962C8B-B14F-4D97-AF65-F5344CB8AC3E}">
        <p14:creationId xmlns:p14="http://schemas.microsoft.com/office/powerpoint/2010/main" val="403130516"/>
      </p:ext>
    </p:extLst>
  </p:cSld>
  <p:clrMapOvr>
    <a:overrideClrMapping bg1="dk1" tx1="lt1" bg2="dk2" tx2="lt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96918796-2918-40D6-BE3A-4600C47FCD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98" name="Picture 2" descr="Important Documents | GenderGP Transgender Services">
            <a:extLst>
              <a:ext uri="{FF2B5EF4-FFF2-40B4-BE49-F238E27FC236}">
                <a16:creationId xmlns:a16="http://schemas.microsoft.com/office/drawing/2014/main" id="{3D3970A4-8E09-EF42-97BC-477A727AC8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830" r="-6" b="-6"/>
          <a:stretch/>
        </p:blipFill>
        <p:spPr bwMode="auto">
          <a:xfrm>
            <a:off x="1080698" y="2166937"/>
            <a:ext cx="2540000" cy="3457575"/>
          </a:xfrm>
          <a:custGeom>
            <a:avLst/>
            <a:gdLst/>
            <a:ahLst/>
            <a:cxnLst/>
            <a:rect l="l" t="t" r="r" b="b"/>
            <a:pathLst>
              <a:path w="2952750" h="3940629">
                <a:moveTo>
                  <a:pt x="0" y="0"/>
                </a:moveTo>
                <a:lnTo>
                  <a:pt x="2952750" y="0"/>
                </a:lnTo>
                <a:lnTo>
                  <a:pt x="2952749" y="3847994"/>
                </a:lnTo>
                <a:lnTo>
                  <a:pt x="0" y="3940629"/>
                </a:lnTo>
                <a:close/>
              </a:path>
            </a:pathLst>
          </a:custGeom>
          <a:extLst>
            <a:ext uri="{909E8E84-426E-40DD-AFC4-6F175D3DCCD1}">
              <a14:hiddenFill xmlns:a14="http://schemas.microsoft.com/office/drawing/2010/main">
                <a:solidFill>
                  <a:srgbClr val="FFFFFF"/>
                </a:solidFill>
              </a14:hiddenFill>
            </a:ext>
          </a:extLst>
        </p:spPr>
      </p:pic>
      <p:pic>
        <p:nvPicPr>
          <p:cNvPr id="14" name="Content Placeholder 5" descr="Background pattern&#10;&#10;Description automatically generated with medium confidence">
            <a:extLst>
              <a:ext uri="{FF2B5EF4-FFF2-40B4-BE49-F238E27FC236}">
                <a16:creationId xmlns:a16="http://schemas.microsoft.com/office/drawing/2014/main" id="{2A0FC298-4999-4B42-AF5A-8F26FDBBE056}"/>
              </a:ext>
            </a:extLst>
          </p:cNvPr>
          <p:cNvPicPr>
            <a:picLocks noChangeAspect="1"/>
          </p:cNvPicPr>
          <p:nvPr/>
        </p:nvPicPr>
        <p:blipFill rotWithShape="1">
          <a:blip r:embed="rId3"/>
          <a:srcRect t="692" r="-3" b="9222"/>
          <a:stretch/>
        </p:blipFill>
        <p:spPr>
          <a:xfrm>
            <a:off x="5096651" y="2166937"/>
            <a:ext cx="2517775" cy="3457575"/>
          </a:xfrm>
          <a:custGeom>
            <a:avLst/>
            <a:gdLst/>
            <a:ahLst/>
            <a:cxnLst/>
            <a:rect l="l" t="t" r="r" b="b"/>
            <a:pathLst>
              <a:path w="2857499" h="3842018">
                <a:moveTo>
                  <a:pt x="0" y="0"/>
                </a:moveTo>
                <a:lnTo>
                  <a:pt x="2857499" y="0"/>
                </a:lnTo>
                <a:lnTo>
                  <a:pt x="2857499" y="3799815"/>
                </a:lnTo>
                <a:lnTo>
                  <a:pt x="2408465" y="3766458"/>
                </a:lnTo>
                <a:lnTo>
                  <a:pt x="0" y="3842018"/>
                </a:lnTo>
                <a:close/>
              </a:path>
            </a:pathLst>
          </a:custGeom>
        </p:spPr>
      </p:pic>
      <p:pic>
        <p:nvPicPr>
          <p:cNvPr id="4100" name="Picture 4" descr="Fair care for trans patients">
            <a:extLst>
              <a:ext uri="{FF2B5EF4-FFF2-40B4-BE49-F238E27FC236}">
                <a16:creationId xmlns:a16="http://schemas.microsoft.com/office/drawing/2014/main" id="{904E9896-5B23-C34C-A9A9-C39E4CDCAED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61"/>
          <a:stretch/>
        </p:blipFill>
        <p:spPr bwMode="auto">
          <a:xfrm>
            <a:off x="8718939" y="2166937"/>
            <a:ext cx="2392363" cy="3457575"/>
          </a:xfrm>
          <a:custGeom>
            <a:avLst/>
            <a:gdLst/>
            <a:ahLst/>
            <a:cxnLst/>
            <a:rect l="l" t="t" r="r" b="b"/>
            <a:pathLst>
              <a:path w="2857499" h="4026237">
                <a:moveTo>
                  <a:pt x="0" y="0"/>
                </a:moveTo>
                <a:lnTo>
                  <a:pt x="2857499" y="0"/>
                </a:lnTo>
                <a:lnTo>
                  <a:pt x="2857499" y="4026237"/>
                </a:lnTo>
                <a:lnTo>
                  <a:pt x="0" y="3813966"/>
                </a:lnTo>
                <a:close/>
              </a:path>
            </a:pathLst>
          </a:custGeom>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D3C22CD-8CA6-8A40-A707-FBFC9A8FDB54}"/>
              </a:ext>
            </a:extLst>
          </p:cNvPr>
          <p:cNvSpPr>
            <a:spLocks noGrp="1"/>
          </p:cNvSpPr>
          <p:nvPr>
            <p:ph type="title"/>
          </p:nvPr>
        </p:nvSpPr>
        <p:spPr>
          <a:xfrm>
            <a:off x="838200" y="672747"/>
            <a:ext cx="10515600" cy="715556"/>
          </a:xfrm>
        </p:spPr>
        <p:txBody>
          <a:bodyPr vert="horz" lIns="91440" tIns="45720" rIns="91440" bIns="45720" rtlCol="0" anchor="ctr">
            <a:normAutofit/>
          </a:bodyPr>
          <a:lstStyle/>
          <a:p>
            <a:pPr algn="ctr"/>
            <a:r>
              <a:rPr lang="en-US" sz="3200" dirty="0">
                <a:solidFill>
                  <a:schemeClr val="bg1"/>
                </a:solidFill>
              </a:rPr>
              <a:t>Learning r</a:t>
            </a:r>
            <a:r>
              <a:rPr lang="en-US" sz="3200" kern="1200" dirty="0">
                <a:solidFill>
                  <a:schemeClr val="bg1"/>
                </a:solidFill>
                <a:latin typeface="+mj-lt"/>
                <a:ea typeface="+mj-ea"/>
                <a:cs typeface="+mj-cs"/>
              </a:rPr>
              <a:t>esources : training guides</a:t>
            </a:r>
          </a:p>
        </p:txBody>
      </p:sp>
    </p:spTree>
    <p:extLst>
      <p:ext uri="{BB962C8B-B14F-4D97-AF65-F5344CB8AC3E}">
        <p14:creationId xmlns:p14="http://schemas.microsoft.com/office/powerpoint/2010/main" val="41944597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96918796-2918-40D6-BE3A-4600C47FCD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D3C22CD-8CA6-8A40-A707-FBFC9A8FDB54}"/>
              </a:ext>
            </a:extLst>
          </p:cNvPr>
          <p:cNvSpPr>
            <a:spLocks noGrp="1"/>
          </p:cNvSpPr>
          <p:nvPr>
            <p:ph type="title"/>
          </p:nvPr>
        </p:nvSpPr>
        <p:spPr>
          <a:xfrm>
            <a:off x="838200" y="672747"/>
            <a:ext cx="10515600" cy="71555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Signposting : patient support</a:t>
            </a:r>
          </a:p>
        </p:txBody>
      </p:sp>
      <p:pic>
        <p:nvPicPr>
          <p:cNvPr id="9" name="Picture 4" descr="Welcome to the National Trans Youth Network - National Trans Youth Network">
            <a:extLst>
              <a:ext uri="{FF2B5EF4-FFF2-40B4-BE49-F238E27FC236}">
                <a16:creationId xmlns:a16="http://schemas.microsoft.com/office/drawing/2014/main" id="{F3753E5F-38B7-F54E-81FA-995B8FB715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9550" y="1844675"/>
            <a:ext cx="9228138" cy="2568575"/>
          </a:xfrm>
          <a:prstGeom prst="rect">
            <a:avLst/>
          </a:prstGeom>
          <a:extLst>
            <a:ext uri="{909E8E84-426E-40DD-AFC4-6F175D3DCCD1}">
              <a14:hiddenFill xmlns:a14="http://schemas.microsoft.com/office/drawing/2010/main">
                <a:solidFill>
                  <a:srgbClr val="FFFFFF"/>
                </a:solidFill>
              </a14:hiddenFill>
            </a:ext>
          </a:extLst>
        </p:spPr>
      </p:pic>
      <p:pic>
        <p:nvPicPr>
          <p:cNvPr id="10" name="Picture 6" descr="Stonewall Cymru">
            <a:extLst>
              <a:ext uri="{FF2B5EF4-FFF2-40B4-BE49-F238E27FC236}">
                <a16:creationId xmlns:a16="http://schemas.microsoft.com/office/drawing/2014/main" id="{64EAFB3A-3D1E-1E43-9100-395A69D803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9550" y="4475163"/>
            <a:ext cx="3522663" cy="1817688"/>
          </a:xfrm>
          <a:prstGeom prst="rect">
            <a:avLst/>
          </a:prstGeom>
          <a:extLst>
            <a:ext uri="{909E8E84-426E-40DD-AFC4-6F175D3DCCD1}">
              <a14:hiddenFill xmlns:a14="http://schemas.microsoft.com/office/drawing/2010/main">
                <a:solidFill>
                  <a:srgbClr val="FFFFFF"/>
                </a:solidFill>
              </a14:hiddenFill>
            </a:ext>
          </a:extLst>
        </p:spPr>
      </p:pic>
      <p:pic>
        <p:nvPicPr>
          <p:cNvPr id="11" name="Picture 8" descr="Mindline Trans + 🏳️‍⚧️🇬🇧📞 (@MindlineTrans) | Twitter">
            <a:extLst>
              <a:ext uri="{FF2B5EF4-FFF2-40B4-BE49-F238E27FC236}">
                <a16:creationId xmlns:a16="http://schemas.microsoft.com/office/drawing/2014/main" id="{B5F0C576-6D1E-934E-97D1-A71B21CCF5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65713" y="4475163"/>
            <a:ext cx="1817688" cy="1817688"/>
          </a:xfrm>
          <a:prstGeom prst="rect">
            <a:avLst/>
          </a:prstGeom>
          <a:extLst>
            <a:ext uri="{909E8E84-426E-40DD-AFC4-6F175D3DCCD1}">
              <a14:hiddenFill xmlns:a14="http://schemas.microsoft.com/office/drawing/2010/main">
                <a:solidFill>
                  <a:srgbClr val="FFFFFF"/>
                </a:solidFill>
              </a14:hiddenFill>
            </a:ext>
          </a:extLst>
        </p:spPr>
      </p:pic>
      <p:pic>
        <p:nvPicPr>
          <p:cNvPr id="12" name="Picture 2" descr="Welsh Gender Service : Umbrella Cymru">
            <a:extLst>
              <a:ext uri="{FF2B5EF4-FFF2-40B4-BE49-F238E27FC236}">
                <a16:creationId xmlns:a16="http://schemas.microsoft.com/office/drawing/2014/main" id="{F205AD2C-2184-2845-B9DA-AB9228D1546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6899" y="4475162"/>
            <a:ext cx="4141791" cy="2001837"/>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10473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Transgender parents Hannah and Jake Graf star in documentary about  &amp;#39;miracle&amp;#39; baby | ITV News Wales">
            <a:extLst>
              <a:ext uri="{FF2B5EF4-FFF2-40B4-BE49-F238E27FC236}">
                <a16:creationId xmlns:a16="http://schemas.microsoft.com/office/drawing/2014/main" id="{2C744375-3E1A-D54E-A273-A354CCCB00E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F6E7CC8-CFEE-5744-8D1B-44CEAF728A11}"/>
              </a:ext>
            </a:extLst>
          </p:cNvPr>
          <p:cNvSpPr txBox="1"/>
          <p:nvPr/>
        </p:nvSpPr>
        <p:spPr>
          <a:xfrm>
            <a:off x="461630" y="5550193"/>
            <a:ext cx="5173626" cy="923330"/>
          </a:xfrm>
          <a:prstGeom prst="rect">
            <a:avLst/>
          </a:prstGeom>
          <a:noFill/>
        </p:spPr>
        <p:txBody>
          <a:bodyPr wrap="square" rtlCol="0">
            <a:spAutoFit/>
          </a:bodyPr>
          <a:lstStyle/>
          <a:p>
            <a:r>
              <a:rPr lang="en-US" sz="5400" dirty="0" err="1">
                <a:solidFill>
                  <a:schemeClr val="bg1"/>
                </a:solidFill>
              </a:rPr>
              <a:t>Diolch</a:t>
            </a:r>
            <a:r>
              <a:rPr lang="en-US" dirty="0"/>
              <a:t> </a:t>
            </a:r>
          </a:p>
        </p:txBody>
      </p:sp>
    </p:spTree>
    <p:extLst>
      <p:ext uri="{BB962C8B-B14F-4D97-AF65-F5344CB8AC3E}">
        <p14:creationId xmlns:p14="http://schemas.microsoft.com/office/powerpoint/2010/main" val="3408273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167E77F8-AEE4-C240-8918-5B9F4B4A0ED0}"/>
              </a:ext>
            </a:extLst>
          </p:cNvPr>
          <p:cNvPicPr>
            <a:picLocks noGrp="1" noChangeAspect="1"/>
          </p:cNvPicPr>
          <p:nvPr>
            <p:ph idx="1"/>
          </p:nvPr>
        </p:nvPicPr>
        <p:blipFill rotWithShape="1">
          <a:blip r:embed="rId2"/>
          <a:srcRect r="13808" b="9091"/>
          <a:stretch/>
        </p:blipFill>
        <p:spPr>
          <a:xfrm>
            <a:off x="3522468" y="10"/>
            <a:ext cx="8669532" cy="6857990"/>
          </a:xfrm>
          <a:prstGeom prst="rect">
            <a:avLst/>
          </a:prstGeom>
        </p:spPr>
      </p:pic>
      <p:sp>
        <p:nvSpPr>
          <p:cNvPr id="12" name="Rectangle 1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CFA5E37-5ABA-864F-BE9A-4354C765F8E7}"/>
              </a:ext>
            </a:extLst>
          </p:cNvPr>
          <p:cNvSpPr>
            <a:spLocks noGrp="1"/>
          </p:cNvSpPr>
          <p:nvPr>
            <p:ph type="title"/>
          </p:nvPr>
        </p:nvSpPr>
        <p:spPr>
          <a:xfrm>
            <a:off x="371094" y="670649"/>
            <a:ext cx="4838860" cy="1124712"/>
          </a:xfrm>
        </p:spPr>
        <p:txBody>
          <a:bodyPr vert="horz" lIns="91440" tIns="45720" rIns="91440" bIns="45720" rtlCol="0" anchor="b">
            <a:normAutofit/>
          </a:bodyPr>
          <a:lstStyle/>
          <a:p>
            <a:r>
              <a:rPr lang="en-US" sz="3600" dirty="0"/>
              <a:t>Healthcare history, Wales</a:t>
            </a:r>
          </a:p>
        </p:txBody>
      </p:sp>
      <p:sp>
        <p:nvSpPr>
          <p:cNvPr id="14" name="Rectangle 1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14E7CE52-5925-734C-94FC-4D0B7C22AE30}"/>
              </a:ext>
            </a:extLst>
          </p:cNvPr>
          <p:cNvSpPr>
            <a:spLocks noGrp="1"/>
          </p:cNvSpPr>
          <p:nvPr>
            <p:ph type="body" sz="half" idx="2"/>
          </p:nvPr>
        </p:nvSpPr>
        <p:spPr>
          <a:xfrm>
            <a:off x="371094" y="3109887"/>
            <a:ext cx="8241278" cy="3414432"/>
          </a:xfrm>
        </p:spPr>
        <p:txBody>
          <a:bodyPr vert="horz" lIns="91440" tIns="45720" rIns="91440" bIns="45720" rtlCol="0" anchor="t">
            <a:normAutofit/>
          </a:bodyPr>
          <a:lstStyle/>
          <a:p>
            <a:pPr indent="-228600">
              <a:buFont typeface="Arial" panose="020B0604020202020204" pitchFamily="34" charset="0"/>
              <a:buChar char="•"/>
            </a:pPr>
            <a:r>
              <a:rPr lang="en-US" sz="2400" dirty="0">
                <a:latin typeface="+mj-lt"/>
              </a:rPr>
              <a:t>Until 2017, mandatory physical exam and karyotype test </a:t>
            </a:r>
          </a:p>
          <a:p>
            <a:pPr indent="-228600">
              <a:buFont typeface="Arial" panose="020B0604020202020204" pitchFamily="34" charset="0"/>
              <a:buChar char="•"/>
            </a:pPr>
            <a:r>
              <a:rPr lang="en-US" sz="2400" dirty="0">
                <a:latin typeface="+mj-lt"/>
              </a:rPr>
              <a:t>Until 2019, mandatory assessment by a psychiatrist </a:t>
            </a:r>
          </a:p>
          <a:p>
            <a:pPr indent="-228600">
              <a:buFont typeface="Arial" panose="020B0604020202020204" pitchFamily="34" charset="0"/>
              <a:buChar char="•"/>
            </a:pPr>
            <a:r>
              <a:rPr lang="en-US" sz="2400" dirty="0">
                <a:latin typeface="+mj-lt"/>
              </a:rPr>
              <a:t>Young people, ongoing requirement for CAMHS</a:t>
            </a:r>
          </a:p>
          <a:p>
            <a:pPr indent="-228600">
              <a:buFont typeface="Arial" panose="020B0604020202020204" pitchFamily="34" charset="0"/>
              <a:buChar char="•"/>
            </a:pPr>
            <a:r>
              <a:rPr lang="en-US" sz="2400" dirty="0">
                <a:latin typeface="+mj-lt"/>
              </a:rPr>
              <a:t>Post code lottery for endorsed hormones until 2019</a:t>
            </a:r>
          </a:p>
          <a:p>
            <a:pPr indent="-228600">
              <a:buFont typeface="Arial" panose="020B0604020202020204" pitchFamily="34" charset="0"/>
              <a:buChar char="•"/>
            </a:pPr>
            <a:r>
              <a:rPr lang="en-US" sz="2400" dirty="0">
                <a:latin typeface="+mj-lt"/>
              </a:rPr>
              <a:t>Endorsements for adults now from Cardiff, surgeons in England</a:t>
            </a:r>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498429387"/>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31BAD53-4E89-4F62-BBB7-26359763E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62756DA2-40EB-4C6F-B962-5822FFB54F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384C5D96-436A-BC4D-ABFF-4206675B9B06}"/>
              </a:ext>
            </a:extLst>
          </p:cNvPr>
          <p:cNvSpPr>
            <a:spLocks noGrp="1"/>
          </p:cNvSpPr>
          <p:nvPr>
            <p:ph type="title"/>
          </p:nvPr>
        </p:nvSpPr>
        <p:spPr>
          <a:xfrm>
            <a:off x="170665" y="377656"/>
            <a:ext cx="5312107" cy="1330839"/>
          </a:xfrm>
        </p:spPr>
        <p:txBody>
          <a:bodyPr vert="horz" lIns="91440" tIns="45720" rIns="91440" bIns="45720" rtlCol="0" anchor="ctr">
            <a:normAutofit/>
          </a:bodyPr>
          <a:lstStyle/>
          <a:p>
            <a:r>
              <a:rPr lang="en-US" sz="3600" kern="1200" dirty="0">
                <a:solidFill>
                  <a:schemeClr val="tx1"/>
                </a:solidFill>
                <a:latin typeface="+mj-lt"/>
                <a:ea typeface="+mj-ea"/>
                <a:cs typeface="+mj-cs"/>
              </a:rPr>
              <a:t>The new Welsh pathway</a:t>
            </a:r>
          </a:p>
        </p:txBody>
      </p:sp>
      <p:sp>
        <p:nvSpPr>
          <p:cNvPr id="4" name="Text Placeholder 3">
            <a:extLst>
              <a:ext uri="{FF2B5EF4-FFF2-40B4-BE49-F238E27FC236}">
                <a16:creationId xmlns:a16="http://schemas.microsoft.com/office/drawing/2014/main" id="{708D36AC-B154-0D49-B38C-E8F137014484}"/>
              </a:ext>
            </a:extLst>
          </p:cNvPr>
          <p:cNvSpPr>
            <a:spLocks noGrp="1"/>
          </p:cNvSpPr>
          <p:nvPr>
            <p:ph type="body" sz="half" idx="2"/>
          </p:nvPr>
        </p:nvSpPr>
        <p:spPr>
          <a:xfrm>
            <a:off x="170665" y="2086151"/>
            <a:ext cx="4654393" cy="4681957"/>
          </a:xfrm>
        </p:spPr>
        <p:txBody>
          <a:bodyPr vert="horz" lIns="91440" tIns="45720" rIns="91440" bIns="45720" rtlCol="0">
            <a:normAutofit/>
          </a:bodyPr>
          <a:lstStyle/>
          <a:p>
            <a:pPr marL="285750" indent="-228600">
              <a:lnSpc>
                <a:spcPct val="100000"/>
              </a:lnSpc>
              <a:buFont typeface="Arial" panose="020B0604020202020204" pitchFamily="34" charset="0"/>
              <a:buChar char="•"/>
            </a:pPr>
            <a:r>
              <a:rPr lang="en-US" sz="2400" b="1" dirty="0">
                <a:latin typeface="+mj-lt"/>
              </a:rPr>
              <a:t>Waiting times 2+ years</a:t>
            </a:r>
          </a:p>
          <a:p>
            <a:pPr marL="285750" indent="-228600">
              <a:lnSpc>
                <a:spcPct val="100000"/>
              </a:lnSpc>
              <a:buFont typeface="Arial" panose="020B0604020202020204" pitchFamily="34" charset="0"/>
              <a:buChar char="•"/>
            </a:pPr>
            <a:r>
              <a:rPr lang="en-US" sz="2400" b="1" dirty="0">
                <a:latin typeface="+mj-lt"/>
              </a:rPr>
              <a:t>Signposting important</a:t>
            </a:r>
          </a:p>
          <a:p>
            <a:pPr marL="285750" indent="-228600">
              <a:lnSpc>
                <a:spcPct val="100000"/>
              </a:lnSpc>
              <a:buFont typeface="Arial" panose="020B0604020202020204" pitchFamily="34" charset="0"/>
              <a:buChar char="•"/>
            </a:pPr>
            <a:r>
              <a:rPr lang="en-US" sz="2400" b="1" dirty="0">
                <a:latin typeface="+mj-lt"/>
              </a:rPr>
              <a:t>Refer for vocal exploration (SLT)</a:t>
            </a:r>
          </a:p>
          <a:p>
            <a:pPr marL="285750" indent="-228600">
              <a:lnSpc>
                <a:spcPct val="100000"/>
              </a:lnSpc>
              <a:buFont typeface="Arial" panose="020B0604020202020204" pitchFamily="34" charset="0"/>
              <a:buChar char="•"/>
            </a:pPr>
            <a:r>
              <a:rPr lang="en-US" sz="2400" b="1" dirty="0">
                <a:latin typeface="+mj-lt"/>
              </a:rPr>
              <a:t>Facial hair removal not currently funded by NHSW</a:t>
            </a:r>
          </a:p>
          <a:p>
            <a:pPr marL="285750" indent="-228600">
              <a:lnSpc>
                <a:spcPct val="100000"/>
              </a:lnSpc>
              <a:buFont typeface="Arial" panose="020B0604020202020204" pitchFamily="34" charset="0"/>
              <a:buChar char="•"/>
            </a:pPr>
            <a:r>
              <a:rPr lang="en-US" sz="2400" b="1" dirty="0">
                <a:latin typeface="+mj-lt"/>
              </a:rPr>
              <a:t>Consider menstrual suppression</a:t>
            </a:r>
          </a:p>
          <a:p>
            <a:pPr marL="285750" indent="-228600">
              <a:lnSpc>
                <a:spcPct val="100000"/>
              </a:lnSpc>
              <a:buFont typeface="Arial" panose="020B0604020202020204" pitchFamily="34" charset="0"/>
              <a:buChar char="•"/>
            </a:pPr>
            <a:r>
              <a:rPr lang="en-US" sz="2400" b="1" dirty="0">
                <a:latin typeface="+mj-lt"/>
              </a:rPr>
              <a:t>Report self-medication, endemic in UK due to long waits </a:t>
            </a:r>
          </a:p>
        </p:txBody>
      </p:sp>
      <p:pic>
        <p:nvPicPr>
          <p:cNvPr id="6" name="Content Placeholder 5" descr="Table&#10;&#10;Description automatically generated">
            <a:extLst>
              <a:ext uri="{FF2B5EF4-FFF2-40B4-BE49-F238E27FC236}">
                <a16:creationId xmlns:a16="http://schemas.microsoft.com/office/drawing/2014/main" id="{CBD8D071-7D11-884F-8190-84C802334A62}"/>
              </a:ext>
            </a:extLst>
          </p:cNvPr>
          <p:cNvPicPr>
            <a:picLocks noGrp="1" noChangeAspect="1"/>
          </p:cNvPicPr>
          <p:nvPr>
            <p:ph idx="1"/>
          </p:nvPr>
        </p:nvPicPr>
        <p:blipFill>
          <a:blip r:embed="rId3"/>
          <a:stretch>
            <a:fillRect/>
          </a:stretch>
        </p:blipFill>
        <p:spPr>
          <a:xfrm>
            <a:off x="4863218" y="0"/>
            <a:ext cx="8253792" cy="6768108"/>
          </a:xfrm>
          <a:prstGeom prst="rect">
            <a:avLst/>
          </a:prstGeom>
        </p:spPr>
      </p:pic>
    </p:spTree>
    <p:extLst>
      <p:ext uri="{BB962C8B-B14F-4D97-AF65-F5344CB8AC3E}">
        <p14:creationId xmlns:p14="http://schemas.microsoft.com/office/powerpoint/2010/main" val="783193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F821940F-7A1D-4ACC-85B4-A932898A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16674508-81D3-48CF-96BF-7FC60EAA5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741994" cy="6858000"/>
          </a:xfrm>
          <a:custGeom>
            <a:avLst/>
            <a:gdLst>
              <a:gd name="connsiteX0" fmla="*/ 0 w 6568309"/>
              <a:gd name="connsiteY0" fmla="*/ 0 h 6858000"/>
              <a:gd name="connsiteX1" fmla="*/ 362841 w 6568309"/>
              <a:gd name="connsiteY1" fmla="*/ 0 h 6858000"/>
              <a:gd name="connsiteX2" fmla="*/ 523269 w 6568309"/>
              <a:gd name="connsiteY2" fmla="*/ 0 h 6858000"/>
              <a:gd name="connsiteX3" fmla="*/ 1343025 w 6568309"/>
              <a:gd name="connsiteY3" fmla="*/ 0 h 6858000"/>
              <a:gd name="connsiteX4" fmla="*/ 1705866 w 6568309"/>
              <a:gd name="connsiteY4" fmla="*/ 0 h 6858000"/>
              <a:gd name="connsiteX5" fmla="*/ 1866294 w 6568309"/>
              <a:gd name="connsiteY5" fmla="*/ 0 h 6858000"/>
              <a:gd name="connsiteX6" fmla="*/ 5225154 w 6568309"/>
              <a:gd name="connsiteY6" fmla="*/ 0 h 6858000"/>
              <a:gd name="connsiteX7" fmla="*/ 6568179 w 6568309"/>
              <a:gd name="connsiteY7" fmla="*/ 0 h 6858000"/>
              <a:gd name="connsiteX8" fmla="*/ 6568309 w 6568309"/>
              <a:gd name="connsiteY8" fmla="*/ 1 h 6858000"/>
              <a:gd name="connsiteX9" fmla="*/ 6562951 w 6568309"/>
              <a:gd name="connsiteY9" fmla="*/ 30700 h 6858000"/>
              <a:gd name="connsiteX10" fmla="*/ 6547446 w 6568309"/>
              <a:gd name="connsiteY10" fmla="*/ 310025 h 6858000"/>
              <a:gd name="connsiteX11" fmla="*/ 6558316 w 6568309"/>
              <a:gd name="connsiteY11" fmla="*/ 443960 h 6858000"/>
              <a:gd name="connsiteX12" fmla="*/ 6528896 w 6568309"/>
              <a:gd name="connsiteY12" fmla="*/ 642659 h 6858000"/>
              <a:gd name="connsiteX13" fmla="*/ 6523095 w 6568309"/>
              <a:gd name="connsiteY13" fmla="*/ 673307 h 6858000"/>
              <a:gd name="connsiteX14" fmla="*/ 6496169 w 6568309"/>
              <a:gd name="connsiteY14" fmla="*/ 839641 h 6858000"/>
              <a:gd name="connsiteX15" fmla="*/ 6450789 w 6568309"/>
              <a:gd name="connsiteY15" fmla="*/ 958357 h 6858000"/>
              <a:gd name="connsiteX16" fmla="*/ 6453996 w 6568309"/>
              <a:gd name="connsiteY16" fmla="*/ 963398 h 6858000"/>
              <a:gd name="connsiteX17" fmla="*/ 6419467 w 6568309"/>
              <a:gd name="connsiteY17" fmla="*/ 1117169 h 6858000"/>
              <a:gd name="connsiteX18" fmla="*/ 6417348 w 6568309"/>
              <a:gd name="connsiteY18" fmla="*/ 1144352 h 6858000"/>
              <a:gd name="connsiteX19" fmla="*/ 6418473 w 6568309"/>
              <a:gd name="connsiteY19" fmla="*/ 1164484 h 6858000"/>
              <a:gd name="connsiteX20" fmla="*/ 6406979 w 6568309"/>
              <a:gd name="connsiteY20" fmla="*/ 1213829 h 6858000"/>
              <a:gd name="connsiteX21" fmla="*/ 6381928 w 6568309"/>
              <a:gd name="connsiteY21" fmla="*/ 1294823 h 6858000"/>
              <a:gd name="connsiteX22" fmla="*/ 6377948 w 6568309"/>
              <a:gd name="connsiteY22" fmla="*/ 1312193 h 6858000"/>
              <a:gd name="connsiteX23" fmla="*/ 6379894 w 6568309"/>
              <a:gd name="connsiteY23" fmla="*/ 1327626 h 6858000"/>
              <a:gd name="connsiteX24" fmla="*/ 6385024 w 6568309"/>
              <a:gd name="connsiteY24" fmla="*/ 1331644 h 6858000"/>
              <a:gd name="connsiteX25" fmla="*/ 6383696 w 6568309"/>
              <a:gd name="connsiteY25" fmla="*/ 1341276 h 6858000"/>
              <a:gd name="connsiteX26" fmla="*/ 6384464 w 6568309"/>
              <a:gd name="connsiteY26" fmla="*/ 1343945 h 6858000"/>
              <a:gd name="connsiteX27" fmla="*/ 6387748 w 6568309"/>
              <a:gd name="connsiteY27" fmla="*/ 1359134 h 6858000"/>
              <a:gd name="connsiteX28" fmla="*/ 6364157 w 6568309"/>
              <a:gd name="connsiteY28" fmla="*/ 1427803 h 6858000"/>
              <a:gd name="connsiteX29" fmla="*/ 6335874 w 6568309"/>
              <a:gd name="connsiteY29" fmla="*/ 1540278 h 6858000"/>
              <a:gd name="connsiteX30" fmla="*/ 6331892 w 6568309"/>
              <a:gd name="connsiteY30" fmla="*/ 1547262 h 6858000"/>
              <a:gd name="connsiteX31" fmla="*/ 6332744 w 6568309"/>
              <a:gd name="connsiteY31" fmla="*/ 1577056 h 6858000"/>
              <a:gd name="connsiteX32" fmla="*/ 6333604 w 6568309"/>
              <a:gd name="connsiteY32" fmla="*/ 1595898 h 6858000"/>
              <a:gd name="connsiteX33" fmla="*/ 6324749 w 6568309"/>
              <a:gd name="connsiteY33" fmla="*/ 1703726 h 6858000"/>
              <a:gd name="connsiteX34" fmla="*/ 6329594 w 6568309"/>
              <a:gd name="connsiteY34" fmla="*/ 1809535 h 6858000"/>
              <a:gd name="connsiteX35" fmla="*/ 6329062 w 6568309"/>
              <a:gd name="connsiteY35" fmla="*/ 2018310 h 6858000"/>
              <a:gd name="connsiteX36" fmla="*/ 6321735 w 6568309"/>
              <a:gd name="connsiteY36" fmla="*/ 2071355 h 6858000"/>
              <a:gd name="connsiteX37" fmla="*/ 6322678 w 6568309"/>
              <a:gd name="connsiteY37" fmla="*/ 2141166 h 6858000"/>
              <a:gd name="connsiteX38" fmla="*/ 6321340 w 6568309"/>
              <a:gd name="connsiteY38" fmla="*/ 2154548 h 6858000"/>
              <a:gd name="connsiteX39" fmla="*/ 6316582 w 6568309"/>
              <a:gd name="connsiteY39" fmla="*/ 2158153 h 6858000"/>
              <a:gd name="connsiteX40" fmla="*/ 6311428 w 6568309"/>
              <a:gd name="connsiteY40" fmla="*/ 2178174 h 6858000"/>
              <a:gd name="connsiteX41" fmla="*/ 6310192 w 6568309"/>
              <a:gd name="connsiteY41" fmla="*/ 2202858 h 6858000"/>
              <a:gd name="connsiteX42" fmla="*/ 6309211 w 6568309"/>
              <a:gd name="connsiteY42" fmla="*/ 2320214 h 6858000"/>
              <a:gd name="connsiteX43" fmla="*/ 6300151 w 6568309"/>
              <a:gd name="connsiteY43" fmla="*/ 2417011 h 6858000"/>
              <a:gd name="connsiteX44" fmla="*/ 6295176 w 6568309"/>
              <a:gd name="connsiteY44" fmla="*/ 2454207 h 6858000"/>
              <a:gd name="connsiteX45" fmla="*/ 6293727 w 6568309"/>
              <a:gd name="connsiteY45" fmla="*/ 2487203 h 6858000"/>
              <a:gd name="connsiteX46" fmla="*/ 6285477 w 6568309"/>
              <a:gd name="connsiteY46" fmla="*/ 2512282 h 6858000"/>
              <a:gd name="connsiteX47" fmla="*/ 6286205 w 6568309"/>
              <a:gd name="connsiteY47" fmla="*/ 2514318 h 6858000"/>
              <a:gd name="connsiteX48" fmla="*/ 6304629 w 6568309"/>
              <a:gd name="connsiteY48" fmla="*/ 2574334 h 6858000"/>
              <a:gd name="connsiteX49" fmla="*/ 6303842 w 6568309"/>
              <a:gd name="connsiteY49" fmla="*/ 2579877 h 6858000"/>
              <a:gd name="connsiteX50" fmla="*/ 6303953 w 6568309"/>
              <a:gd name="connsiteY50" fmla="*/ 2608928 h 6858000"/>
              <a:gd name="connsiteX51" fmla="*/ 6303530 w 6568309"/>
              <a:gd name="connsiteY51" fmla="*/ 2613111 h 6858000"/>
              <a:gd name="connsiteX52" fmla="*/ 6297474 w 6568309"/>
              <a:gd name="connsiteY52" fmla="*/ 2621996 h 6858000"/>
              <a:gd name="connsiteX53" fmla="*/ 6299263 w 6568309"/>
              <a:gd name="connsiteY53" fmla="*/ 2634265 h 6858000"/>
              <a:gd name="connsiteX54" fmla="*/ 6293065 w 6568309"/>
              <a:gd name="connsiteY54" fmla="*/ 2647237 h 6858000"/>
              <a:gd name="connsiteX55" fmla="*/ 6297496 w 6568309"/>
              <a:gd name="connsiteY55" fmla="*/ 2650786 h 6858000"/>
              <a:gd name="connsiteX56" fmla="*/ 6301708 w 6568309"/>
              <a:gd name="connsiteY56" fmla="*/ 2661993 h 6858000"/>
              <a:gd name="connsiteX57" fmla="*/ 6295884 w 6568309"/>
              <a:gd name="connsiteY57" fmla="*/ 2670949 h 6858000"/>
              <a:gd name="connsiteX58" fmla="*/ 6291714 w 6568309"/>
              <a:gd name="connsiteY58" fmla="*/ 2690255 h 6858000"/>
              <a:gd name="connsiteX59" fmla="*/ 6292327 w 6568309"/>
              <a:gd name="connsiteY59" fmla="*/ 2695683 h 6858000"/>
              <a:gd name="connsiteX60" fmla="*/ 6284410 w 6568309"/>
              <a:gd name="connsiteY60" fmla="*/ 2713964 h 6858000"/>
              <a:gd name="connsiteX61" fmla="*/ 6280410 w 6568309"/>
              <a:gd name="connsiteY61" fmla="*/ 2730175 h 6858000"/>
              <a:gd name="connsiteX62" fmla="*/ 6288082 w 6568309"/>
              <a:gd name="connsiteY62" fmla="*/ 2763497 h 6858000"/>
              <a:gd name="connsiteX63" fmla="*/ 6260924 w 6568309"/>
              <a:gd name="connsiteY63" fmla="*/ 3051539 h 6858000"/>
              <a:gd name="connsiteX64" fmla="*/ 6210151 w 6568309"/>
              <a:gd name="connsiteY64" fmla="*/ 3335396 h 6858000"/>
              <a:gd name="connsiteX65" fmla="*/ 6212034 w 6568309"/>
              <a:gd name="connsiteY65" fmla="*/ 3456509 h 6858000"/>
              <a:gd name="connsiteX66" fmla="*/ 6197490 w 6568309"/>
              <a:gd name="connsiteY66" fmla="*/ 3531827 h 6858000"/>
              <a:gd name="connsiteX67" fmla="*/ 6208018 w 6568309"/>
              <a:gd name="connsiteY67" fmla="*/ 3570877 h 6858000"/>
              <a:gd name="connsiteX68" fmla="*/ 6205920 w 6568309"/>
              <a:gd name="connsiteY68" fmla="*/ 3583849 h 6858000"/>
              <a:gd name="connsiteX69" fmla="*/ 6199616 w 6568309"/>
              <a:gd name="connsiteY69" fmla="*/ 3592763 h 6858000"/>
              <a:gd name="connsiteX70" fmla="*/ 6181288 w 6568309"/>
              <a:gd name="connsiteY70" fmla="*/ 3653485 h 6858000"/>
              <a:gd name="connsiteX71" fmla="*/ 6175963 w 6568309"/>
              <a:gd name="connsiteY71" fmla="*/ 3670528 h 6858000"/>
              <a:gd name="connsiteX72" fmla="*/ 6176722 w 6568309"/>
              <a:gd name="connsiteY72" fmla="*/ 3685990 h 6858000"/>
              <a:gd name="connsiteX73" fmla="*/ 6181549 w 6568309"/>
              <a:gd name="connsiteY73" fmla="*/ 3690283 h 6858000"/>
              <a:gd name="connsiteX74" fmla="*/ 6179476 w 6568309"/>
              <a:gd name="connsiteY74" fmla="*/ 3699787 h 6858000"/>
              <a:gd name="connsiteX75" fmla="*/ 6180040 w 6568309"/>
              <a:gd name="connsiteY75" fmla="*/ 3702486 h 6858000"/>
              <a:gd name="connsiteX76" fmla="*/ 6182155 w 6568309"/>
              <a:gd name="connsiteY76" fmla="*/ 3717784 h 6858000"/>
              <a:gd name="connsiteX77" fmla="*/ 6158980 w 6568309"/>
              <a:gd name="connsiteY77" fmla="*/ 3746229 h 6858000"/>
              <a:gd name="connsiteX78" fmla="*/ 6096049 w 6568309"/>
              <a:gd name="connsiteY78" fmla="*/ 3924910 h 6858000"/>
              <a:gd name="connsiteX79" fmla="*/ 6069712 w 6568309"/>
              <a:gd name="connsiteY79" fmla="*/ 3989353 h 6858000"/>
              <a:gd name="connsiteX80" fmla="*/ 6067330 w 6568309"/>
              <a:gd name="connsiteY80" fmla="*/ 4033899 h 6858000"/>
              <a:gd name="connsiteX81" fmla="*/ 6061081 w 6568309"/>
              <a:gd name="connsiteY81" fmla="*/ 4142250 h 6858000"/>
              <a:gd name="connsiteX82" fmla="*/ 6042858 w 6568309"/>
              <a:gd name="connsiteY82" fmla="*/ 4329442 h 6858000"/>
              <a:gd name="connsiteX83" fmla="*/ 6034182 w 6568309"/>
              <a:gd name="connsiteY83" fmla="*/ 4456184 h 6858000"/>
              <a:gd name="connsiteX84" fmla="*/ 6029178 w 6568309"/>
              <a:gd name="connsiteY84" fmla="*/ 4468478 h 6858000"/>
              <a:gd name="connsiteX85" fmla="*/ 6029974 w 6568309"/>
              <a:gd name="connsiteY85" fmla="*/ 4469862 h 6858000"/>
              <a:gd name="connsiteX86" fmla="*/ 6028340 w 6568309"/>
              <a:gd name="connsiteY86" fmla="*/ 4483797 h 6858000"/>
              <a:gd name="connsiteX87" fmla="*/ 6025168 w 6568309"/>
              <a:gd name="connsiteY87" fmla="*/ 4487091 h 6858000"/>
              <a:gd name="connsiteX88" fmla="*/ 6023164 w 6568309"/>
              <a:gd name="connsiteY88" fmla="*/ 4496728 h 6858000"/>
              <a:gd name="connsiteX89" fmla="*/ 6016839 w 6568309"/>
              <a:gd name="connsiteY89" fmla="*/ 4515918 h 6858000"/>
              <a:gd name="connsiteX90" fmla="*/ 6017886 w 6568309"/>
              <a:gd name="connsiteY90" fmla="*/ 4519316 h 6858000"/>
              <a:gd name="connsiteX91" fmla="*/ 6011819 w 6568309"/>
              <a:gd name="connsiteY91" fmla="*/ 4547957 h 6858000"/>
              <a:gd name="connsiteX92" fmla="*/ 6012791 w 6568309"/>
              <a:gd name="connsiteY92" fmla="*/ 4548262 h 6858000"/>
              <a:gd name="connsiteX93" fmla="*/ 6015703 w 6568309"/>
              <a:gd name="connsiteY93" fmla="*/ 4555939 h 6858000"/>
              <a:gd name="connsiteX94" fmla="*/ 6018854 w 6568309"/>
              <a:gd name="connsiteY94" fmla="*/ 4570815 h 6858000"/>
              <a:gd name="connsiteX95" fmla="*/ 6033000 w 6568309"/>
              <a:gd name="connsiteY95" fmla="*/ 4633846 h 6858000"/>
              <a:gd name="connsiteX96" fmla="*/ 6032325 w 6568309"/>
              <a:gd name="connsiteY96" fmla="*/ 4639816 h 6858000"/>
              <a:gd name="connsiteX97" fmla="*/ 6032549 w 6568309"/>
              <a:gd name="connsiteY97" fmla="*/ 4639923 h 6858000"/>
              <a:gd name="connsiteX98" fmla="*/ 6032309 w 6568309"/>
              <a:gd name="connsiteY98" fmla="*/ 4646192 h 6858000"/>
              <a:gd name="connsiteX99" fmla="*/ 6031095 w 6568309"/>
              <a:gd name="connsiteY99" fmla="*/ 4650706 h 6858000"/>
              <a:gd name="connsiteX100" fmla="*/ 6029786 w 6568309"/>
              <a:gd name="connsiteY100" fmla="*/ 4662290 h 6858000"/>
              <a:gd name="connsiteX101" fmla="*/ 6030911 w 6568309"/>
              <a:gd name="connsiteY101" fmla="*/ 4666180 h 6858000"/>
              <a:gd name="connsiteX102" fmla="*/ 6033630 w 6568309"/>
              <a:gd name="connsiteY102" fmla="*/ 4667585 h 6858000"/>
              <a:gd name="connsiteX103" fmla="*/ 6033189 w 6568309"/>
              <a:gd name="connsiteY103" fmla="*/ 4668660 h 6858000"/>
              <a:gd name="connsiteX104" fmla="*/ 6038764 w 6568309"/>
              <a:gd name="connsiteY104" fmla="*/ 4689807 h 6858000"/>
              <a:gd name="connsiteX105" fmla="*/ 6042217 w 6568309"/>
              <a:gd name="connsiteY105" fmla="*/ 4737890 h 6858000"/>
              <a:gd name="connsiteX106" fmla="*/ 6040543 w 6568309"/>
              <a:gd name="connsiteY106" fmla="*/ 4765657 h 6858000"/>
              <a:gd name="connsiteX107" fmla="*/ 6039956 w 6568309"/>
              <a:gd name="connsiteY107" fmla="*/ 4841463 h 6858000"/>
              <a:gd name="connsiteX108" fmla="*/ 6057123 w 6568309"/>
              <a:gd name="connsiteY108" fmla="*/ 4969863 h 6858000"/>
              <a:gd name="connsiteX109" fmla="*/ 6055039 w 6568309"/>
              <a:gd name="connsiteY109" fmla="*/ 4974028 h 6858000"/>
              <a:gd name="connsiteX110" fmla="*/ 6053462 w 6568309"/>
              <a:gd name="connsiteY110" fmla="*/ 4980318 h 6858000"/>
              <a:gd name="connsiteX111" fmla="*/ 6053643 w 6568309"/>
              <a:gd name="connsiteY111" fmla="*/ 4980501 h 6858000"/>
              <a:gd name="connsiteX112" fmla="*/ 6051733 w 6568309"/>
              <a:gd name="connsiteY112" fmla="*/ 4986338 h 6858000"/>
              <a:gd name="connsiteX113" fmla="*/ 6049602 w 6568309"/>
              <a:gd name="connsiteY113" fmla="*/ 4991296 h 6858000"/>
              <a:gd name="connsiteX114" fmla="*/ 6075165 w 6568309"/>
              <a:gd name="connsiteY114" fmla="*/ 5076895 h 6858000"/>
              <a:gd name="connsiteX115" fmla="*/ 6073751 w 6568309"/>
              <a:gd name="connsiteY115" fmla="*/ 5081568 h 6858000"/>
              <a:gd name="connsiteX116" fmla="*/ 6073150 w 6568309"/>
              <a:gd name="connsiteY116" fmla="*/ 5088173 h 6858000"/>
              <a:gd name="connsiteX117" fmla="*/ 6073355 w 6568309"/>
              <a:gd name="connsiteY117" fmla="*/ 5088300 h 6858000"/>
              <a:gd name="connsiteX118" fmla="*/ 6072362 w 6568309"/>
              <a:gd name="connsiteY118" fmla="*/ 5094558 h 6858000"/>
              <a:gd name="connsiteX119" fmla="*/ 6064726 w 6568309"/>
              <a:gd name="connsiteY119" fmla="*/ 5125620 h 6858000"/>
              <a:gd name="connsiteX120" fmla="*/ 6065415 w 6568309"/>
              <a:gd name="connsiteY120" fmla="*/ 5268004 h 6858000"/>
              <a:gd name="connsiteX121" fmla="*/ 6066081 w 6568309"/>
              <a:gd name="connsiteY121" fmla="*/ 5269530 h 6858000"/>
              <a:gd name="connsiteX122" fmla="*/ 6043407 w 6568309"/>
              <a:gd name="connsiteY122" fmla="*/ 5390941 h 6858000"/>
              <a:gd name="connsiteX123" fmla="*/ 6025377 w 6568309"/>
              <a:gd name="connsiteY123" fmla="*/ 5539927 h 6858000"/>
              <a:gd name="connsiteX124" fmla="*/ 6010052 w 6568309"/>
              <a:gd name="connsiteY124" fmla="*/ 5791594 h 6858000"/>
              <a:gd name="connsiteX125" fmla="*/ 5994220 w 6568309"/>
              <a:gd name="connsiteY125" fmla="*/ 5855206 h 6858000"/>
              <a:gd name="connsiteX126" fmla="*/ 5982580 w 6568309"/>
              <a:gd name="connsiteY126" fmla="*/ 5873582 h 6858000"/>
              <a:gd name="connsiteX127" fmla="*/ 5983608 w 6568309"/>
              <a:gd name="connsiteY127" fmla="*/ 5876037 h 6858000"/>
              <a:gd name="connsiteX128" fmla="*/ 5983535 w 6568309"/>
              <a:gd name="connsiteY128" fmla="*/ 5886534 h 6858000"/>
              <a:gd name="connsiteX129" fmla="*/ 5988737 w 6568309"/>
              <a:gd name="connsiteY129" fmla="*/ 5888644 h 6858000"/>
              <a:gd name="connsiteX130" fmla="*/ 5992371 w 6568309"/>
              <a:gd name="connsiteY130" fmla="*/ 5903832 h 6858000"/>
              <a:gd name="connsiteX131" fmla="*/ 5990780 w 6568309"/>
              <a:gd name="connsiteY131" fmla="*/ 5923391 h 6858000"/>
              <a:gd name="connsiteX132" fmla="*/ 5993870 w 6568309"/>
              <a:gd name="connsiteY132" fmla="*/ 6013205 h 6858000"/>
              <a:gd name="connsiteX133" fmla="*/ 5997673 w 6568309"/>
              <a:gd name="connsiteY133" fmla="*/ 6074018 h 6858000"/>
              <a:gd name="connsiteX134" fmla="*/ 6014840 w 6568309"/>
              <a:gd name="connsiteY134" fmla="*/ 6130837 h 6858000"/>
              <a:gd name="connsiteX135" fmla="*/ 6010704 w 6568309"/>
              <a:gd name="connsiteY135" fmla="*/ 6152982 h 6858000"/>
              <a:gd name="connsiteX136" fmla="*/ 6038294 w 6568309"/>
              <a:gd name="connsiteY136" fmla="*/ 6221100 h 6858000"/>
              <a:gd name="connsiteX137" fmla="*/ 6052331 w 6568309"/>
              <a:gd name="connsiteY137" fmla="*/ 6287550 h 6858000"/>
              <a:gd name="connsiteX138" fmla="*/ 6074143 w 6568309"/>
              <a:gd name="connsiteY138" fmla="*/ 6401595 h 6858000"/>
              <a:gd name="connsiteX139" fmla="*/ 6060199 w 6568309"/>
              <a:gd name="connsiteY139" fmla="*/ 6487110 h 6858000"/>
              <a:gd name="connsiteX140" fmla="*/ 6081156 w 6568309"/>
              <a:gd name="connsiteY140" fmla="*/ 6588589 h 6858000"/>
              <a:gd name="connsiteX141" fmla="*/ 6114944 w 6568309"/>
              <a:gd name="connsiteY141" fmla="*/ 6769963 h 6858000"/>
              <a:gd name="connsiteX142" fmla="*/ 6128950 w 6568309"/>
              <a:gd name="connsiteY142" fmla="*/ 6835814 h 6858000"/>
              <a:gd name="connsiteX143" fmla="*/ 6132536 w 6568309"/>
              <a:gd name="connsiteY143" fmla="*/ 6858000 h 6858000"/>
              <a:gd name="connsiteX144" fmla="*/ 4789511 w 6568309"/>
              <a:gd name="connsiteY144" fmla="*/ 6858000 h 6858000"/>
              <a:gd name="connsiteX145" fmla="*/ 1866294 w 6568309"/>
              <a:gd name="connsiteY145" fmla="*/ 6858000 h 6858000"/>
              <a:gd name="connsiteX146" fmla="*/ 1705866 w 6568309"/>
              <a:gd name="connsiteY146" fmla="*/ 6858000 h 6858000"/>
              <a:gd name="connsiteX147" fmla="*/ 1343025 w 6568309"/>
              <a:gd name="connsiteY147" fmla="*/ 6858000 h 6858000"/>
              <a:gd name="connsiteX148" fmla="*/ 523269 w 6568309"/>
              <a:gd name="connsiteY148" fmla="*/ 6858000 h 6858000"/>
              <a:gd name="connsiteX149" fmla="*/ 362841 w 6568309"/>
              <a:gd name="connsiteY149" fmla="*/ 6858000 h 6858000"/>
              <a:gd name="connsiteX150" fmla="*/ 0 w 6568309"/>
              <a:gd name="connsiteY15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6568309" h="6858000">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A4FAD31-5B30-D14A-9EEE-D50D9C32F305}"/>
              </a:ext>
            </a:extLst>
          </p:cNvPr>
          <p:cNvSpPr>
            <a:spLocks noGrp="1"/>
          </p:cNvSpPr>
          <p:nvPr>
            <p:ph type="title"/>
          </p:nvPr>
        </p:nvSpPr>
        <p:spPr>
          <a:xfrm>
            <a:off x="352637" y="406621"/>
            <a:ext cx="7187609" cy="1330840"/>
          </a:xfrm>
        </p:spPr>
        <p:txBody>
          <a:bodyPr vert="horz" lIns="91440" tIns="45720" rIns="91440" bIns="45720" rtlCol="0" anchor="ctr">
            <a:normAutofit/>
          </a:bodyPr>
          <a:lstStyle/>
          <a:p>
            <a:r>
              <a:rPr lang="en-US" sz="4400" kern="1200" dirty="0">
                <a:solidFill>
                  <a:schemeClr val="tx1"/>
                </a:solidFill>
                <a:latin typeface="+mj-lt"/>
                <a:ea typeface="+mj-ea"/>
                <a:cs typeface="+mj-cs"/>
              </a:rPr>
              <a:t>Enhanced Service</a:t>
            </a:r>
          </a:p>
        </p:txBody>
      </p:sp>
      <p:sp>
        <p:nvSpPr>
          <p:cNvPr id="4" name="Text Placeholder 3">
            <a:extLst>
              <a:ext uri="{FF2B5EF4-FFF2-40B4-BE49-F238E27FC236}">
                <a16:creationId xmlns:a16="http://schemas.microsoft.com/office/drawing/2014/main" id="{EABC8152-10BA-EF4F-8CDF-1FF302F85855}"/>
              </a:ext>
            </a:extLst>
          </p:cNvPr>
          <p:cNvSpPr>
            <a:spLocks noGrp="1"/>
          </p:cNvSpPr>
          <p:nvPr>
            <p:ph type="body" sz="half" idx="2"/>
          </p:nvPr>
        </p:nvSpPr>
        <p:spPr>
          <a:xfrm>
            <a:off x="352637" y="2267124"/>
            <a:ext cx="5954233" cy="4185547"/>
          </a:xfrm>
        </p:spPr>
        <p:txBody>
          <a:bodyPr vert="horz" lIns="91440" tIns="45720" rIns="91440" bIns="45720" rtlCol="0">
            <a:normAutofit/>
          </a:bodyPr>
          <a:lstStyle/>
          <a:p>
            <a:pPr marL="285750" indent="-228600">
              <a:buFont typeface="Arial" panose="020B0604020202020204" pitchFamily="34" charset="0"/>
              <a:buChar char="•"/>
            </a:pPr>
            <a:r>
              <a:rPr lang="en-US" sz="2400" b="1" dirty="0">
                <a:latin typeface="+mj-lt"/>
              </a:rPr>
              <a:t>A first in the UK</a:t>
            </a:r>
          </a:p>
          <a:p>
            <a:pPr marL="285750" indent="-228600">
              <a:buFont typeface="Arial" panose="020B0604020202020204" pitchFamily="34" charset="0"/>
              <a:buChar char="•"/>
            </a:pPr>
            <a:r>
              <a:rPr lang="en-US" sz="2400" b="1" dirty="0">
                <a:latin typeface="+mj-lt"/>
              </a:rPr>
              <a:t>Ensures GPs are compensated </a:t>
            </a:r>
          </a:p>
          <a:p>
            <a:pPr marL="285750" indent="-228600">
              <a:buFont typeface="Arial" panose="020B0604020202020204" pitchFamily="34" charset="0"/>
              <a:buChar char="•"/>
            </a:pPr>
            <a:r>
              <a:rPr lang="en-US" sz="2400" b="1" dirty="0">
                <a:latin typeface="+mj-lt"/>
              </a:rPr>
              <a:t>Provides payment to support learning</a:t>
            </a:r>
          </a:p>
          <a:p>
            <a:pPr marL="285750" indent="-228600">
              <a:lnSpc>
                <a:spcPct val="100000"/>
              </a:lnSpc>
              <a:buFont typeface="Arial" panose="020B0604020202020204" pitchFamily="34" charset="0"/>
              <a:buChar char="•"/>
            </a:pPr>
            <a:r>
              <a:rPr lang="en-US" sz="2400" b="1" dirty="0">
                <a:latin typeface="+mj-lt"/>
              </a:rPr>
              <a:t>Started as a DES for maintenance prescribing once initiated by the local gender team</a:t>
            </a:r>
          </a:p>
          <a:p>
            <a:pPr marL="285750" indent="-228600">
              <a:lnSpc>
                <a:spcPct val="100000"/>
              </a:lnSpc>
              <a:buFont typeface="Arial" panose="020B0604020202020204" pitchFamily="34" charset="0"/>
              <a:buChar char="•"/>
            </a:pPr>
            <a:r>
              <a:rPr lang="en-US" sz="2400" b="1" dirty="0">
                <a:latin typeface="+mj-lt"/>
              </a:rPr>
              <a:t>Some LHBs developed a LES which also accommodates GPs initiating HRT</a:t>
            </a:r>
          </a:p>
          <a:p>
            <a:pPr marL="285750" indent="-228600">
              <a:lnSpc>
                <a:spcPct val="100000"/>
              </a:lnSpc>
              <a:buFont typeface="Arial" panose="020B0604020202020204" pitchFamily="34" charset="0"/>
              <a:buChar char="•"/>
            </a:pPr>
            <a:r>
              <a:rPr lang="en-US" sz="2400" b="1" dirty="0">
                <a:latin typeface="+mj-lt"/>
              </a:rPr>
              <a:t>Service commitment to support all GP enquiries </a:t>
            </a:r>
            <a:r>
              <a:rPr lang="en-US" sz="2400" b="1" dirty="0">
                <a:latin typeface="+mj-lt"/>
                <a:hlinkClick r:id="rId3"/>
              </a:rPr>
              <a:t>cav.wgs@wales.nhs.uk</a:t>
            </a:r>
            <a:r>
              <a:rPr lang="en-US" sz="2400" b="1" dirty="0">
                <a:latin typeface="+mj-lt"/>
              </a:rPr>
              <a:t> </a:t>
            </a:r>
          </a:p>
        </p:txBody>
      </p:sp>
      <p:pic>
        <p:nvPicPr>
          <p:cNvPr id="5" name="Picture 4" descr="Text, letter&#10;&#10;Description automatically generated">
            <a:extLst>
              <a:ext uri="{FF2B5EF4-FFF2-40B4-BE49-F238E27FC236}">
                <a16:creationId xmlns:a16="http://schemas.microsoft.com/office/drawing/2014/main" id="{98EB2A43-99E4-084C-B6F9-08AB0299D8D7}"/>
              </a:ext>
            </a:extLst>
          </p:cNvPr>
          <p:cNvPicPr>
            <a:picLocks noChangeAspect="1"/>
          </p:cNvPicPr>
          <p:nvPr/>
        </p:nvPicPr>
        <p:blipFill>
          <a:blip r:embed="rId4"/>
          <a:stretch>
            <a:fillRect/>
          </a:stretch>
        </p:blipFill>
        <p:spPr>
          <a:xfrm>
            <a:off x="7173075" y="717012"/>
            <a:ext cx="4152720" cy="5446191"/>
          </a:xfrm>
          <a:prstGeom prst="rect">
            <a:avLst/>
          </a:prstGeom>
        </p:spPr>
      </p:pic>
    </p:spTree>
    <p:extLst>
      <p:ext uri="{BB962C8B-B14F-4D97-AF65-F5344CB8AC3E}">
        <p14:creationId xmlns:p14="http://schemas.microsoft.com/office/powerpoint/2010/main" val="2724950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Passages: I Am They">
            <a:extLst>
              <a:ext uri="{FF2B5EF4-FFF2-40B4-BE49-F238E27FC236}">
                <a16:creationId xmlns:a16="http://schemas.microsoft.com/office/drawing/2014/main" id="{F2C11BA7-91FD-B34E-8B1F-00141C35358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9216"/>
          <a:stretch/>
        </p:blipFill>
        <p:spPr bwMode="auto">
          <a:xfrm>
            <a:off x="3643155" y="22095"/>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76">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8B802EA-9909-C84D-BD03-A5D933531FE5}"/>
              </a:ext>
            </a:extLst>
          </p:cNvPr>
          <p:cNvSpPr>
            <a:spLocks noGrp="1"/>
          </p:cNvSpPr>
          <p:nvPr>
            <p:ph type="title"/>
          </p:nvPr>
        </p:nvSpPr>
        <p:spPr>
          <a:xfrm>
            <a:off x="269790" y="862678"/>
            <a:ext cx="9184758" cy="800505"/>
          </a:xfrm>
        </p:spPr>
        <p:txBody>
          <a:bodyPr vert="horz" lIns="91440" tIns="45720" rIns="91440" bIns="45720" rtlCol="0" anchor="b">
            <a:normAutofit/>
          </a:bodyPr>
          <a:lstStyle/>
          <a:p>
            <a:r>
              <a:rPr lang="en-US" sz="3600" dirty="0"/>
              <a:t>Trans identities and inclusive practice</a:t>
            </a:r>
          </a:p>
        </p:txBody>
      </p:sp>
      <p:sp>
        <p:nvSpPr>
          <p:cNvPr id="79" name="Rectangle 7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81" name="Rectangle 8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itle 1">
            <a:extLst>
              <a:ext uri="{FF2B5EF4-FFF2-40B4-BE49-F238E27FC236}">
                <a16:creationId xmlns:a16="http://schemas.microsoft.com/office/drawing/2014/main" id="{ADA97539-DA9E-DA4B-AC0E-E1DBDD3DDB4E}"/>
              </a:ext>
            </a:extLst>
          </p:cNvPr>
          <p:cNvSpPr txBox="1">
            <a:spLocks/>
          </p:cNvSpPr>
          <p:nvPr/>
        </p:nvSpPr>
        <p:spPr>
          <a:xfrm>
            <a:off x="-79600" y="9406"/>
            <a:ext cx="7209633" cy="4590303"/>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endParaRPr lang="en-GB" sz="1800" b="1" dirty="0"/>
          </a:p>
          <a:p>
            <a:pPr>
              <a:spcAft>
                <a:spcPts val="600"/>
              </a:spcAft>
            </a:pPr>
            <a:endParaRPr lang="en-GB" sz="1800" b="1" dirty="0"/>
          </a:p>
          <a:p>
            <a:pPr>
              <a:spcAft>
                <a:spcPts val="600"/>
              </a:spcAft>
            </a:pPr>
            <a:r>
              <a:rPr lang="en-GB" sz="1800" b="1" dirty="0"/>
              <a:t>“</a:t>
            </a:r>
            <a:endParaRPr lang="en-US" sz="1800" dirty="0"/>
          </a:p>
        </p:txBody>
      </p:sp>
      <p:sp>
        <p:nvSpPr>
          <p:cNvPr id="4" name="Content Placeholder 3">
            <a:extLst>
              <a:ext uri="{FF2B5EF4-FFF2-40B4-BE49-F238E27FC236}">
                <a16:creationId xmlns:a16="http://schemas.microsoft.com/office/drawing/2014/main" id="{6A0ADE79-976C-ED4A-BDBB-A3153686117D}"/>
              </a:ext>
            </a:extLst>
          </p:cNvPr>
          <p:cNvSpPr>
            <a:spLocks noGrp="1"/>
          </p:cNvSpPr>
          <p:nvPr>
            <p:ph idx="1"/>
          </p:nvPr>
        </p:nvSpPr>
        <p:spPr>
          <a:xfrm>
            <a:off x="269790" y="1675453"/>
            <a:ext cx="11347726" cy="3551274"/>
          </a:xfrm>
        </p:spPr>
        <p:txBody>
          <a:bodyPr>
            <a:normAutofit/>
          </a:bodyPr>
          <a:lstStyle/>
          <a:p>
            <a:pPr marL="0" indent="0">
              <a:buNone/>
            </a:pPr>
            <a:endParaRPr lang="en-US" sz="2400" dirty="0">
              <a:latin typeface="+mj-lt"/>
            </a:endParaRPr>
          </a:p>
          <a:p>
            <a:r>
              <a:rPr lang="en-US" sz="2400" dirty="0">
                <a:latin typeface="+mj-lt"/>
              </a:rPr>
              <a:t>Gender diversity is human diversity</a:t>
            </a:r>
          </a:p>
          <a:p>
            <a:r>
              <a:rPr lang="en-US" sz="2400" dirty="0">
                <a:latin typeface="+mj-lt"/>
              </a:rPr>
              <a:t>Trans man – AFAB</a:t>
            </a:r>
          </a:p>
          <a:p>
            <a:r>
              <a:rPr lang="en-US" sz="2400" dirty="0">
                <a:latin typeface="+mj-lt"/>
              </a:rPr>
              <a:t>Trans woman – AMAB</a:t>
            </a:r>
          </a:p>
          <a:p>
            <a:r>
              <a:rPr lang="en-US" sz="2400" dirty="0">
                <a:latin typeface="+mj-lt"/>
              </a:rPr>
              <a:t>Non-binary trans feminine (AMAB)</a:t>
            </a:r>
          </a:p>
          <a:p>
            <a:r>
              <a:rPr lang="en-US" sz="2400" dirty="0">
                <a:latin typeface="+mj-lt"/>
              </a:rPr>
              <a:t>Non-binary trans masculine (AFAB)</a:t>
            </a:r>
          </a:p>
        </p:txBody>
      </p:sp>
    </p:spTree>
    <p:extLst>
      <p:ext uri="{BB962C8B-B14F-4D97-AF65-F5344CB8AC3E}">
        <p14:creationId xmlns:p14="http://schemas.microsoft.com/office/powerpoint/2010/main" val="2437660433"/>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DCBC56E7-75C7-5942-A1E8-C7F6FD65A1D9}"/>
              </a:ext>
            </a:extLst>
          </p:cNvPr>
          <p:cNvPicPr>
            <a:picLocks noGrp="1" noChangeAspect="1"/>
          </p:cNvPicPr>
          <p:nvPr>
            <p:ph idx="1"/>
          </p:nvPr>
        </p:nvPicPr>
        <p:blipFill rotWithShape="1">
          <a:blip r:embed="rId3"/>
          <a:srcRect l="4448" r="18841" b="9091"/>
          <a:stretch/>
        </p:blipFill>
        <p:spPr>
          <a:xfrm>
            <a:off x="5244120" y="-329600"/>
            <a:ext cx="8669532" cy="6857990"/>
          </a:xfrm>
          <a:prstGeom prst="rect">
            <a:avLst/>
          </a:prstGeom>
        </p:spPr>
      </p:pic>
      <p:sp>
        <p:nvSpPr>
          <p:cNvPr id="12" name="Rectangle 1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8DD75A5-D330-CA42-BA9D-2735EEC0F033}"/>
              </a:ext>
            </a:extLst>
          </p:cNvPr>
          <p:cNvSpPr>
            <a:spLocks noGrp="1"/>
          </p:cNvSpPr>
          <p:nvPr>
            <p:ph type="title"/>
          </p:nvPr>
        </p:nvSpPr>
        <p:spPr>
          <a:xfrm>
            <a:off x="371094" y="770404"/>
            <a:ext cx="5030246" cy="1113027"/>
          </a:xfrm>
        </p:spPr>
        <p:txBody>
          <a:bodyPr vert="horz" lIns="91440" tIns="45720" rIns="91440" bIns="45720" rtlCol="0" anchor="b">
            <a:normAutofit/>
          </a:bodyPr>
          <a:lstStyle/>
          <a:p>
            <a:r>
              <a:rPr lang="en-US" sz="3600" dirty="0"/>
              <a:t>Consulting well</a:t>
            </a:r>
          </a:p>
        </p:txBody>
      </p:sp>
      <p:sp>
        <p:nvSpPr>
          <p:cNvPr id="14" name="Rectangle 1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187A327D-CF0C-5F41-8409-9C4705B16D60}"/>
              </a:ext>
            </a:extLst>
          </p:cNvPr>
          <p:cNvSpPr>
            <a:spLocks noGrp="1"/>
          </p:cNvSpPr>
          <p:nvPr>
            <p:ph type="body" sz="half" idx="2"/>
          </p:nvPr>
        </p:nvSpPr>
        <p:spPr>
          <a:xfrm>
            <a:off x="371093" y="2443479"/>
            <a:ext cx="8836702" cy="4084911"/>
          </a:xfrm>
        </p:spPr>
        <p:txBody>
          <a:bodyPr vert="horz" lIns="91440" tIns="45720" rIns="91440" bIns="45720" rtlCol="0" anchor="t">
            <a:normAutofit/>
          </a:bodyPr>
          <a:lstStyle/>
          <a:p>
            <a:pPr marL="57150" indent="-228600">
              <a:buFont typeface="Arial" panose="020B0604020202020204" pitchFamily="34" charset="0"/>
              <a:buChar char="•"/>
            </a:pPr>
            <a:endParaRPr lang="en-US" sz="2400" dirty="0">
              <a:latin typeface="+mj-lt"/>
            </a:endParaRPr>
          </a:p>
          <a:p>
            <a:pPr marL="285750" indent="-228600">
              <a:buFont typeface="Arial" panose="020B0604020202020204" pitchFamily="34" charset="0"/>
              <a:buChar char="•"/>
            </a:pPr>
            <a:r>
              <a:rPr lang="en-US" sz="2400" dirty="0">
                <a:latin typeface="+mj-lt"/>
              </a:rPr>
              <a:t>Non-verbal communication</a:t>
            </a:r>
          </a:p>
          <a:p>
            <a:pPr marL="285750" indent="-228600">
              <a:buFont typeface="Arial" panose="020B0604020202020204" pitchFamily="34" charset="0"/>
              <a:buChar char="•"/>
            </a:pPr>
            <a:r>
              <a:rPr lang="en-US" sz="2400" dirty="0">
                <a:latin typeface="+mj-lt"/>
              </a:rPr>
              <a:t>Adjust consultation style to fit with neurodiversity</a:t>
            </a:r>
          </a:p>
          <a:p>
            <a:pPr marL="285750" indent="-228600">
              <a:buFont typeface="Arial" panose="020B0604020202020204" pitchFamily="34" charset="0"/>
              <a:buChar char="•"/>
            </a:pPr>
            <a:r>
              <a:rPr lang="en-US" sz="2400" dirty="0">
                <a:latin typeface="+mj-lt"/>
              </a:rPr>
              <a:t>Telephone – assumptions re vocal pitch</a:t>
            </a:r>
          </a:p>
          <a:p>
            <a:pPr marL="285750" indent="-228600">
              <a:buFont typeface="Arial" panose="020B0604020202020204" pitchFamily="34" charset="0"/>
              <a:buChar char="•"/>
            </a:pPr>
            <a:r>
              <a:rPr lang="en-US" sz="2400" dirty="0">
                <a:latin typeface="+mj-lt"/>
              </a:rPr>
              <a:t>Name and pronouns are important</a:t>
            </a:r>
          </a:p>
          <a:p>
            <a:pPr marL="285750" indent="-228600">
              <a:buFont typeface="Arial" panose="020B0604020202020204" pitchFamily="34" charset="0"/>
              <a:buChar char="•"/>
            </a:pPr>
            <a:r>
              <a:rPr lang="en-US" sz="2400" dirty="0">
                <a:latin typeface="+mj-lt"/>
              </a:rPr>
              <a:t>Assume nothing and ask if not sure</a:t>
            </a:r>
          </a:p>
          <a:p>
            <a:pPr marL="285750" indent="-228600">
              <a:buFont typeface="Arial" panose="020B0604020202020204" pitchFamily="34" charset="0"/>
              <a:buChar char="•"/>
            </a:pPr>
            <a:r>
              <a:rPr lang="en-US" sz="2400" dirty="0">
                <a:latin typeface="+mj-lt"/>
              </a:rPr>
              <a:t>If you make a mistake, apologize and move on</a:t>
            </a:r>
          </a:p>
          <a:p>
            <a:pPr marL="57150" indent="-228600">
              <a:buFont typeface="Arial" panose="020B0604020202020204" pitchFamily="34" charset="0"/>
              <a:buChar char="•"/>
            </a:pPr>
            <a:endParaRPr lang="en-US" sz="1700" dirty="0"/>
          </a:p>
          <a:p>
            <a:pPr marL="285750" indent="-228600">
              <a:buFont typeface="Arial" panose="020B0604020202020204" pitchFamily="34" charset="0"/>
              <a:buChar char="•"/>
            </a:pPr>
            <a:endParaRPr lang="en-US" sz="1700" dirty="0"/>
          </a:p>
          <a:p>
            <a:pPr marL="285750" indent="-228600">
              <a:buFont typeface="Arial" panose="020B0604020202020204" pitchFamily="34" charset="0"/>
              <a:buChar char="•"/>
            </a:pPr>
            <a:endParaRPr lang="en-US" sz="1700" dirty="0"/>
          </a:p>
          <a:p>
            <a:pPr marL="285750" indent="-228600">
              <a:buFont typeface="Arial" panose="020B0604020202020204" pitchFamily="34" charset="0"/>
              <a:buChar char="•"/>
            </a:pPr>
            <a:endParaRPr lang="en-US" sz="1700" dirty="0"/>
          </a:p>
          <a:p>
            <a:pPr marL="285750"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1418495505"/>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8260</TotalTime>
  <Words>5357</Words>
  <Application>Microsoft Office PowerPoint</Application>
  <PresentationFormat>Widescreen</PresentationFormat>
  <Paragraphs>517</Paragraphs>
  <Slides>44</Slides>
  <Notes>40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Calibri Light</vt:lpstr>
      <vt:lpstr>Office Theme</vt:lpstr>
      <vt:lpstr>Delivering the LES for trans patients</vt:lpstr>
      <vt:lpstr>Covered this afternoon</vt:lpstr>
      <vt:lpstr>Learning objectives</vt:lpstr>
      <vt:lpstr>Healthcare history</vt:lpstr>
      <vt:lpstr>Healthcare history, Wales</vt:lpstr>
      <vt:lpstr>The new Welsh pathway</vt:lpstr>
      <vt:lpstr>Enhanced Service</vt:lpstr>
      <vt:lpstr>Trans identities and inclusive practice</vt:lpstr>
      <vt:lpstr>Consulting well</vt:lpstr>
      <vt:lpstr>Delivering the LES: a surgery-wide approach to inclusivity</vt:lpstr>
      <vt:lpstr>Hormone therapies for trans people</vt:lpstr>
      <vt:lpstr>Prescribing guidance for Wales</vt:lpstr>
      <vt:lpstr>Testosterone overview</vt:lpstr>
      <vt:lpstr> Testosterone gels</vt:lpstr>
      <vt:lpstr> Testosterone by injection</vt:lpstr>
      <vt:lpstr>Manifestations  of male puberty </vt:lpstr>
      <vt:lpstr>Adjunctive treatments for AFAB : menstrual cessation</vt:lpstr>
      <vt:lpstr>Estrogen overview</vt:lpstr>
      <vt:lpstr>   Estrogen titration</vt:lpstr>
      <vt:lpstr>Anti-androgens: individualizing care</vt:lpstr>
      <vt:lpstr>Manifestations of female puberty</vt:lpstr>
      <vt:lpstr>Tailor-made regimes for alternative outcomes</vt:lpstr>
      <vt:lpstr>Role of the LES GP: receiving a patient</vt:lpstr>
      <vt:lpstr>Reviewing bloods : baselines</vt:lpstr>
      <vt:lpstr>Role of the LES GP: receiving a patient</vt:lpstr>
      <vt:lpstr>Role of the LES GP: receiving a patient</vt:lpstr>
      <vt:lpstr>Role of the LES GP: first review</vt:lpstr>
      <vt:lpstr>Role of the LES GP: first review</vt:lpstr>
      <vt:lpstr>Role of the LES GP: first review</vt:lpstr>
      <vt:lpstr>Role of the LES GP: first review</vt:lpstr>
      <vt:lpstr>Role of the LES GP: second review</vt:lpstr>
      <vt:lpstr>GnRha administration</vt:lpstr>
      <vt:lpstr>Reviewing bloods : monitoring</vt:lpstr>
      <vt:lpstr>Sexual health : overview</vt:lpstr>
      <vt:lpstr>Testosterone-associated vaginitis </vt:lpstr>
      <vt:lpstr>Consulting well : PV bleeding </vt:lpstr>
      <vt:lpstr>Contraception</vt:lpstr>
      <vt:lpstr> Screening</vt:lpstr>
      <vt:lpstr>Role of the LES GP: long-term care</vt:lpstr>
      <vt:lpstr>Role of the LES GP: long-term care</vt:lpstr>
      <vt:lpstr>Role of the LES GP: long-term care</vt:lpstr>
      <vt:lpstr>Learning resources : training guides</vt:lpstr>
      <vt:lpstr>Signposting : patient support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take a history: considering trans identities</dc:title>
  <dc:creator>Claire Thurlow</dc:creator>
  <cp:lastModifiedBy>Carol Falcon (Carol Falcon (Cardiff and Vale UHB -Specialised Medicine)</cp:lastModifiedBy>
  <cp:revision>127</cp:revision>
  <dcterms:created xsi:type="dcterms:W3CDTF">2021-01-24T14:26:28Z</dcterms:created>
  <dcterms:modified xsi:type="dcterms:W3CDTF">2021-12-01T11:13:45Z</dcterms:modified>
</cp:coreProperties>
</file>