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Lst>
  <p:sldSz cx="7559675" cy="104394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1" userDrawn="1">
          <p15:clr>
            <a:srgbClr val="A4A3A4"/>
          </p15:clr>
        </p15:guide>
        <p15:guide id="2" pos="23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showGuides="1">
      <p:cViewPr varScale="1">
        <p:scale>
          <a:sx n="77" d="100"/>
          <a:sy n="77" d="100"/>
        </p:scale>
        <p:origin x="2838" y="108"/>
      </p:cViewPr>
      <p:guideLst>
        <p:guide orient="horz" pos="3311"/>
        <p:guide pos="235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08486"/>
            <a:ext cx="6425724" cy="3634458"/>
          </a:xfrm>
        </p:spPr>
        <p:txBody>
          <a:bodyPr anchor="b"/>
          <a:lstStyle>
            <a:lvl1pPr algn="ctr">
              <a:defRPr sz="4960"/>
            </a:lvl1pPr>
          </a:lstStyle>
          <a:p>
            <a:r>
              <a:rPr lang="en-US" smtClean="0"/>
              <a:t>Click to edit Master title style</a:t>
            </a:r>
            <a:endParaRPr lang="en-US" dirty="0"/>
          </a:p>
        </p:txBody>
      </p:sp>
      <p:sp>
        <p:nvSpPr>
          <p:cNvPr id="3" name="Subtitle 2"/>
          <p:cNvSpPr>
            <a:spLocks noGrp="1"/>
          </p:cNvSpPr>
          <p:nvPr>
            <p:ph type="subTitle" idx="1"/>
          </p:nvPr>
        </p:nvSpPr>
        <p:spPr>
          <a:xfrm>
            <a:off x="944960" y="5483102"/>
            <a:ext cx="5669756" cy="2520438"/>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BA4CEC-DF51-4203-996F-28CD9DA017D9}" type="datetimeFigureOut">
              <a:rPr lang="en-GB" smtClean="0"/>
              <a:t>06/10/2020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44888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BA4CEC-DF51-4203-996F-28CD9DA017D9}" type="datetimeFigureOut">
              <a:rPr lang="en-GB" smtClean="0"/>
              <a:t>06/10/2020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170881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55801"/>
            <a:ext cx="1630055" cy="884690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9728" y="555801"/>
            <a:ext cx="4795669" cy="884690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BA4CEC-DF51-4203-996F-28CD9DA017D9}" type="datetimeFigureOut">
              <a:rPr lang="en-GB" smtClean="0"/>
              <a:t>06/10/2020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293633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BA4CEC-DF51-4203-996F-28CD9DA017D9}" type="datetimeFigureOut">
              <a:rPr lang="en-GB" smtClean="0"/>
              <a:t>06/10/2020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180490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02603"/>
            <a:ext cx="6520220" cy="4342500"/>
          </a:xfrm>
        </p:spPr>
        <p:txBody>
          <a:bodyPr anchor="b"/>
          <a:lstStyle>
            <a:lvl1pPr>
              <a:defRPr sz="4960"/>
            </a:lvl1pPr>
          </a:lstStyle>
          <a:p>
            <a:r>
              <a:rPr lang="en-US" smtClean="0"/>
              <a:t>Click to edit Master title style</a:t>
            </a:r>
            <a:endParaRPr lang="en-US" dirty="0"/>
          </a:p>
        </p:txBody>
      </p:sp>
      <p:sp>
        <p:nvSpPr>
          <p:cNvPr id="3" name="Text Placeholder 2"/>
          <p:cNvSpPr>
            <a:spLocks noGrp="1"/>
          </p:cNvSpPr>
          <p:nvPr>
            <p:ph type="body" idx="1"/>
          </p:nvPr>
        </p:nvSpPr>
        <p:spPr>
          <a:xfrm>
            <a:off x="515791" y="6986185"/>
            <a:ext cx="6520220" cy="2283618"/>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A4CEC-DF51-4203-996F-28CD9DA017D9}" type="datetimeFigureOut">
              <a:rPr lang="en-GB" smtClean="0"/>
              <a:t>06/10/2020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412679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9728" y="2779007"/>
            <a:ext cx="3212862" cy="66237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27085" y="2779007"/>
            <a:ext cx="3212862" cy="66237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BA4CEC-DF51-4203-996F-28CD9DA017D9}" type="datetimeFigureOut">
              <a:rPr lang="en-GB" smtClean="0"/>
              <a:t>06/10/2020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209742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55804"/>
            <a:ext cx="6520220" cy="201780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20713" y="2559104"/>
            <a:ext cx="3198096" cy="1254177"/>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smtClean="0"/>
              <a:t>Click to edit Master text styles</a:t>
            </a:r>
          </a:p>
        </p:txBody>
      </p:sp>
      <p:sp>
        <p:nvSpPr>
          <p:cNvPr id="4" name="Content Placeholder 3"/>
          <p:cNvSpPr>
            <a:spLocks noGrp="1"/>
          </p:cNvSpPr>
          <p:nvPr>
            <p:ph sz="half" idx="2"/>
          </p:nvPr>
        </p:nvSpPr>
        <p:spPr>
          <a:xfrm>
            <a:off x="520713" y="3813281"/>
            <a:ext cx="3198096" cy="5608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27086" y="2559104"/>
            <a:ext cx="3213847" cy="1254177"/>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smtClean="0"/>
              <a:t>Click to edit Master text styles</a:t>
            </a:r>
          </a:p>
        </p:txBody>
      </p:sp>
      <p:sp>
        <p:nvSpPr>
          <p:cNvPr id="6" name="Content Placeholder 5"/>
          <p:cNvSpPr>
            <a:spLocks noGrp="1"/>
          </p:cNvSpPr>
          <p:nvPr>
            <p:ph sz="quarter" idx="4"/>
          </p:nvPr>
        </p:nvSpPr>
        <p:spPr>
          <a:xfrm>
            <a:off x="3827086" y="3813281"/>
            <a:ext cx="3213847" cy="5608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BA4CEC-DF51-4203-996F-28CD9DA017D9}" type="datetimeFigureOut">
              <a:rPr lang="en-GB" smtClean="0"/>
              <a:t>06/10/2020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2264980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BA4CEC-DF51-4203-996F-28CD9DA017D9}" type="datetimeFigureOut">
              <a:rPr lang="en-GB" smtClean="0"/>
              <a:t>06/10/2020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1204040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A4CEC-DF51-4203-996F-28CD9DA017D9}" type="datetimeFigureOut">
              <a:rPr lang="en-GB" smtClean="0"/>
              <a:t>06/10/2020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3511731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695960"/>
            <a:ext cx="2438192" cy="2435860"/>
          </a:xfrm>
        </p:spPr>
        <p:txBody>
          <a:bodyPr anchor="b"/>
          <a:lstStyle>
            <a:lvl1pPr>
              <a:defRPr sz="2645"/>
            </a:lvl1pPr>
          </a:lstStyle>
          <a:p>
            <a:r>
              <a:rPr lang="en-US" smtClean="0"/>
              <a:t>Click to edit Master title style</a:t>
            </a:r>
            <a:endParaRPr lang="en-US" dirty="0"/>
          </a:p>
        </p:txBody>
      </p:sp>
      <p:sp>
        <p:nvSpPr>
          <p:cNvPr id="3" name="Content Placeholder 2"/>
          <p:cNvSpPr>
            <a:spLocks noGrp="1"/>
          </p:cNvSpPr>
          <p:nvPr>
            <p:ph idx="1"/>
          </p:nvPr>
        </p:nvSpPr>
        <p:spPr>
          <a:xfrm>
            <a:off x="3213847" y="1503083"/>
            <a:ext cx="3827085" cy="7418740"/>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712" y="3131820"/>
            <a:ext cx="2438192" cy="5802084"/>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A4CEC-DF51-4203-996F-28CD9DA017D9}" type="datetimeFigureOut">
              <a:rPr lang="en-GB" smtClean="0"/>
              <a:t>06/10/2020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1046629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695960"/>
            <a:ext cx="2438192" cy="2435860"/>
          </a:xfrm>
        </p:spPr>
        <p:txBody>
          <a:bodyPr anchor="b"/>
          <a:lstStyle>
            <a:lvl1pPr>
              <a:defRPr sz="2645"/>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213847" y="1503083"/>
            <a:ext cx="3827085" cy="7418740"/>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smtClean="0"/>
              <a:t>Click icon to add picture</a:t>
            </a:r>
            <a:endParaRPr lang="en-US" dirty="0"/>
          </a:p>
        </p:txBody>
      </p:sp>
      <p:sp>
        <p:nvSpPr>
          <p:cNvPr id="4" name="Text Placeholder 3"/>
          <p:cNvSpPr>
            <a:spLocks noGrp="1"/>
          </p:cNvSpPr>
          <p:nvPr>
            <p:ph type="body" sz="half" idx="2"/>
          </p:nvPr>
        </p:nvSpPr>
        <p:spPr>
          <a:xfrm>
            <a:off x="520712" y="3131820"/>
            <a:ext cx="2438192" cy="5802084"/>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A4CEC-DF51-4203-996F-28CD9DA017D9}" type="datetimeFigureOut">
              <a:rPr lang="en-GB" smtClean="0"/>
              <a:t>06/10/2020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E57674-3077-49A0-AFE4-25AB8047D2AD}" type="slidenum">
              <a:rPr lang="en-GB" smtClean="0"/>
              <a:t>‹#›</a:t>
            </a:fld>
            <a:endParaRPr lang="en-GB"/>
          </a:p>
        </p:txBody>
      </p:sp>
    </p:spTree>
    <p:extLst>
      <p:ext uri="{BB962C8B-B14F-4D97-AF65-F5344CB8AC3E}">
        <p14:creationId xmlns:p14="http://schemas.microsoft.com/office/powerpoint/2010/main" val="160624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55804"/>
            <a:ext cx="6520220" cy="201780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9728" y="2779007"/>
            <a:ext cx="6520220" cy="662370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19728" y="9675780"/>
            <a:ext cx="1700927" cy="555801"/>
          </a:xfrm>
          <a:prstGeom prst="rect">
            <a:avLst/>
          </a:prstGeom>
        </p:spPr>
        <p:txBody>
          <a:bodyPr vert="horz" lIns="91440" tIns="45720" rIns="91440" bIns="45720" rtlCol="0" anchor="ctr"/>
          <a:lstStyle>
            <a:lvl1pPr algn="l">
              <a:defRPr sz="992">
                <a:solidFill>
                  <a:schemeClr val="tx1">
                    <a:tint val="75000"/>
                  </a:schemeClr>
                </a:solidFill>
              </a:defRPr>
            </a:lvl1pPr>
          </a:lstStyle>
          <a:p>
            <a:fld id="{09BA4CEC-DF51-4203-996F-28CD9DA017D9}" type="datetimeFigureOut">
              <a:rPr lang="en-GB" smtClean="0"/>
              <a:t>06/10/2020</a:t>
            </a:fld>
            <a:endParaRPr lang="en-GB"/>
          </a:p>
        </p:txBody>
      </p:sp>
      <p:sp>
        <p:nvSpPr>
          <p:cNvPr id="5" name="Footer Placeholder 4"/>
          <p:cNvSpPr>
            <a:spLocks noGrp="1"/>
          </p:cNvSpPr>
          <p:nvPr>
            <p:ph type="ftr" sz="quarter" idx="3"/>
          </p:nvPr>
        </p:nvSpPr>
        <p:spPr>
          <a:xfrm>
            <a:off x="2504143" y="9675780"/>
            <a:ext cx="2551390" cy="555801"/>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675780"/>
            <a:ext cx="1700927" cy="555801"/>
          </a:xfrm>
          <a:prstGeom prst="rect">
            <a:avLst/>
          </a:prstGeom>
        </p:spPr>
        <p:txBody>
          <a:bodyPr vert="horz" lIns="91440" tIns="45720" rIns="91440" bIns="45720" rtlCol="0" anchor="ctr"/>
          <a:lstStyle>
            <a:lvl1pPr algn="r">
              <a:defRPr sz="992">
                <a:solidFill>
                  <a:schemeClr val="tx1">
                    <a:tint val="75000"/>
                  </a:schemeClr>
                </a:solidFill>
              </a:defRPr>
            </a:lvl1pPr>
          </a:lstStyle>
          <a:p>
            <a:fld id="{58E57674-3077-49A0-AFE4-25AB8047D2AD}" type="slidenum">
              <a:rPr lang="en-GB" smtClean="0"/>
              <a:t>‹#›</a:t>
            </a:fld>
            <a:endParaRPr lang="en-GB"/>
          </a:p>
        </p:txBody>
      </p:sp>
    </p:spTree>
    <p:extLst>
      <p:ext uri="{BB962C8B-B14F-4D97-AF65-F5344CB8AC3E}">
        <p14:creationId xmlns:p14="http://schemas.microsoft.com/office/powerpoint/2010/main" val="5694644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0" y="-84164"/>
            <a:ext cx="7559675" cy="5186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GB" dirty="0" smtClean="0"/>
              <a:t>Standard Operating Procedure for Managing Concerns from Staff </a:t>
            </a:r>
            <a:endParaRPr lang="en-GB" dirty="0"/>
          </a:p>
        </p:txBody>
      </p:sp>
      <p:sp>
        <p:nvSpPr>
          <p:cNvPr id="10" name="Rounded Rectangle 9"/>
          <p:cNvSpPr/>
          <p:nvPr/>
        </p:nvSpPr>
        <p:spPr>
          <a:xfrm>
            <a:off x="563528" y="529923"/>
            <a:ext cx="6317254" cy="1248906"/>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1: Concern raised </a:t>
            </a:r>
            <a:r>
              <a:rPr lang="en-GB" sz="1400" dirty="0" smtClean="0">
                <a:solidFill>
                  <a:schemeClr val="accent1">
                    <a:lumMod val="50000"/>
                  </a:schemeClr>
                </a:solidFill>
              </a:rPr>
              <a:t>through one of the following routes – previous routes have been exhausted or no alternative is available </a:t>
            </a:r>
            <a:endParaRPr lang="en-GB" sz="1400" dirty="0">
              <a:solidFill>
                <a:schemeClr val="accent1">
                  <a:lumMod val="50000"/>
                </a:schemeClr>
              </a:solidFill>
            </a:endParaRPr>
          </a:p>
        </p:txBody>
      </p:sp>
      <p:sp>
        <p:nvSpPr>
          <p:cNvPr id="46" name="Rounded Rectangle 45"/>
          <p:cNvSpPr/>
          <p:nvPr/>
        </p:nvSpPr>
        <p:spPr>
          <a:xfrm>
            <a:off x="702365" y="1068633"/>
            <a:ext cx="2420566" cy="577759"/>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Raising Concerns Procedure  (formal stage – manager or senior leader)</a:t>
            </a:r>
            <a:endParaRPr lang="en-GB" sz="1100" dirty="0">
              <a:solidFill>
                <a:schemeClr val="accent1">
                  <a:lumMod val="50000"/>
                </a:schemeClr>
              </a:solidFill>
            </a:endParaRPr>
          </a:p>
        </p:txBody>
      </p:sp>
      <p:sp>
        <p:nvSpPr>
          <p:cNvPr id="48" name="Rounded Rectangle 47"/>
          <p:cNvSpPr/>
          <p:nvPr/>
        </p:nvSpPr>
        <p:spPr>
          <a:xfrm>
            <a:off x="3278991" y="1068633"/>
            <a:ext cx="676990" cy="577763"/>
          </a:xfrm>
          <a:prstGeom prst="roundRect">
            <a:avLst/>
          </a:prstGeom>
          <a:solidFill>
            <a:schemeClr val="accent6">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F2SU</a:t>
            </a:r>
            <a:endParaRPr lang="en-GB" sz="1100" dirty="0">
              <a:solidFill>
                <a:schemeClr val="accent1">
                  <a:lumMod val="50000"/>
                </a:schemeClr>
              </a:solidFill>
            </a:endParaRPr>
          </a:p>
        </p:txBody>
      </p:sp>
      <p:sp>
        <p:nvSpPr>
          <p:cNvPr id="49" name="Rounded Rectangle 48"/>
          <p:cNvSpPr/>
          <p:nvPr/>
        </p:nvSpPr>
        <p:spPr>
          <a:xfrm>
            <a:off x="4091252" y="1067322"/>
            <a:ext cx="985801" cy="577763"/>
          </a:xfrm>
          <a:prstGeom prst="roundRect">
            <a:avLst/>
          </a:prstGeom>
          <a:solidFill>
            <a:schemeClr val="accent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Safety Valve </a:t>
            </a:r>
            <a:endParaRPr lang="en-GB" sz="1100" dirty="0">
              <a:solidFill>
                <a:schemeClr val="accent1">
                  <a:lumMod val="50000"/>
                </a:schemeClr>
              </a:solidFill>
            </a:endParaRPr>
          </a:p>
        </p:txBody>
      </p:sp>
      <p:sp>
        <p:nvSpPr>
          <p:cNvPr id="50" name="Rounded Rectangle 49"/>
          <p:cNvSpPr/>
          <p:nvPr/>
        </p:nvSpPr>
        <p:spPr>
          <a:xfrm>
            <a:off x="5196639" y="1056201"/>
            <a:ext cx="746714" cy="577762"/>
          </a:xfrm>
          <a:prstGeom prst="roundRect">
            <a:avLst/>
          </a:prstGeom>
          <a:solidFill>
            <a:schemeClr val="accent4">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Anon. letters</a:t>
            </a:r>
            <a:endParaRPr lang="en-GB" sz="1100" dirty="0">
              <a:solidFill>
                <a:schemeClr val="accent1">
                  <a:lumMod val="50000"/>
                </a:schemeClr>
              </a:solidFill>
            </a:endParaRPr>
          </a:p>
        </p:txBody>
      </p:sp>
      <p:sp>
        <p:nvSpPr>
          <p:cNvPr id="51" name="Rounded Rectangle 50"/>
          <p:cNvSpPr/>
          <p:nvPr/>
        </p:nvSpPr>
        <p:spPr>
          <a:xfrm>
            <a:off x="6030426" y="1056201"/>
            <a:ext cx="729311" cy="577762"/>
          </a:xfrm>
          <a:prstGeom prst="roundRect">
            <a:avLst/>
          </a:prstGeom>
          <a:solidFill>
            <a:schemeClr val="accent4">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External agency </a:t>
            </a:r>
            <a:endParaRPr lang="en-GB" sz="1100" dirty="0">
              <a:solidFill>
                <a:schemeClr val="accent1">
                  <a:lumMod val="50000"/>
                </a:schemeClr>
              </a:solidFill>
            </a:endParaRPr>
          </a:p>
        </p:txBody>
      </p:sp>
      <p:sp>
        <p:nvSpPr>
          <p:cNvPr id="52" name="Rounded Rectangle 51"/>
          <p:cNvSpPr/>
          <p:nvPr/>
        </p:nvSpPr>
        <p:spPr>
          <a:xfrm>
            <a:off x="572645" y="1925181"/>
            <a:ext cx="6326373" cy="973296"/>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2: Log Concern</a:t>
            </a:r>
          </a:p>
          <a:p>
            <a:r>
              <a:rPr lang="en-GB" sz="1100" dirty="0" smtClean="0">
                <a:solidFill>
                  <a:schemeClr val="accent1">
                    <a:lumMod val="50000"/>
                  </a:schemeClr>
                </a:solidFill>
              </a:rPr>
              <a:t>ALL formal concerns must be logged with </a:t>
            </a:r>
            <a:r>
              <a:rPr lang="en-GB" sz="1100" dirty="0">
                <a:solidFill>
                  <a:schemeClr val="accent1">
                    <a:lumMod val="50000"/>
                  </a:schemeClr>
                </a:solidFill>
              </a:rPr>
              <a:t>Director of Corporate Governance – check for duplication before </a:t>
            </a:r>
            <a:r>
              <a:rPr lang="en-GB" sz="1100" dirty="0" smtClean="0">
                <a:solidFill>
                  <a:schemeClr val="accent1">
                    <a:lumMod val="50000"/>
                  </a:schemeClr>
                </a:solidFill>
              </a:rPr>
              <a:t>proceeding (N.B. if concern </a:t>
            </a:r>
            <a:r>
              <a:rPr lang="en-GB" sz="1100" dirty="0">
                <a:solidFill>
                  <a:schemeClr val="accent1">
                    <a:lumMod val="50000"/>
                  </a:schemeClr>
                </a:solidFill>
              </a:rPr>
              <a:t>involves Director of Corporate Governance </a:t>
            </a:r>
            <a:r>
              <a:rPr lang="en-GB" sz="1100" dirty="0" smtClean="0">
                <a:solidFill>
                  <a:schemeClr val="accent1">
                    <a:lumMod val="50000"/>
                  </a:schemeClr>
                </a:solidFill>
              </a:rPr>
              <a:t>it will be referred directly with the Chief Executive and logged there).  Concerns to be acknowledged within 2 working days  and method/frequency of communication agreed </a:t>
            </a:r>
            <a:endParaRPr lang="en-GB" sz="1100" dirty="0">
              <a:solidFill>
                <a:schemeClr val="accent1">
                  <a:lumMod val="50000"/>
                </a:schemeClr>
              </a:solidFill>
            </a:endParaRPr>
          </a:p>
          <a:p>
            <a:r>
              <a:rPr lang="en-GB" sz="1400" dirty="0" smtClean="0">
                <a:solidFill>
                  <a:schemeClr val="accent1">
                    <a:lumMod val="50000"/>
                  </a:schemeClr>
                </a:solidFill>
              </a:rPr>
              <a:t> </a:t>
            </a:r>
            <a:endParaRPr lang="en-GB" sz="1400" dirty="0">
              <a:solidFill>
                <a:schemeClr val="accent1">
                  <a:lumMod val="50000"/>
                </a:schemeClr>
              </a:solidFill>
            </a:endParaRPr>
          </a:p>
        </p:txBody>
      </p:sp>
      <p:sp>
        <p:nvSpPr>
          <p:cNvPr id="54" name="Rounded Rectangle 53"/>
          <p:cNvSpPr/>
          <p:nvPr/>
        </p:nvSpPr>
        <p:spPr>
          <a:xfrm>
            <a:off x="572645" y="3032035"/>
            <a:ext cx="6326373" cy="710299"/>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3:</a:t>
            </a:r>
            <a:r>
              <a:rPr lang="en-GB" sz="1400" dirty="0" smtClean="0">
                <a:solidFill>
                  <a:schemeClr val="accent1">
                    <a:lumMod val="50000"/>
                  </a:schemeClr>
                </a:solidFill>
              </a:rPr>
              <a:t> </a:t>
            </a:r>
            <a:r>
              <a:rPr lang="en-GB" sz="1400" b="1" dirty="0">
                <a:solidFill>
                  <a:schemeClr val="accent1">
                    <a:lumMod val="50000"/>
                  </a:schemeClr>
                </a:solidFill>
              </a:rPr>
              <a:t>Concern triaged </a:t>
            </a:r>
            <a:endParaRPr lang="en-GB" sz="1400" b="1" dirty="0" smtClean="0">
              <a:solidFill>
                <a:schemeClr val="accent1">
                  <a:lumMod val="50000"/>
                </a:schemeClr>
              </a:solidFill>
            </a:endParaRPr>
          </a:p>
          <a:p>
            <a:r>
              <a:rPr lang="en-GB" sz="1200" dirty="0" smtClean="0">
                <a:solidFill>
                  <a:schemeClr val="accent1">
                    <a:lumMod val="50000"/>
                  </a:schemeClr>
                </a:solidFill>
              </a:rPr>
              <a:t>Concerns will be triaged by the Director of Corporate Governance and Chair/ relevant Executive Director within 3 working days</a:t>
            </a:r>
            <a:r>
              <a:rPr lang="en-GB" sz="1400" dirty="0" smtClean="0">
                <a:solidFill>
                  <a:schemeClr val="accent1">
                    <a:lumMod val="50000"/>
                  </a:schemeClr>
                </a:solidFill>
              </a:rPr>
              <a:t> </a:t>
            </a:r>
          </a:p>
          <a:p>
            <a:endParaRPr lang="en-GB" sz="1400" dirty="0">
              <a:solidFill>
                <a:schemeClr val="accent1">
                  <a:lumMod val="50000"/>
                </a:schemeClr>
              </a:solidFill>
            </a:endParaRPr>
          </a:p>
          <a:p>
            <a:r>
              <a:rPr lang="en-GB" sz="1400" dirty="0" smtClean="0">
                <a:solidFill>
                  <a:schemeClr val="accent1">
                    <a:lumMod val="50000"/>
                  </a:schemeClr>
                </a:solidFill>
              </a:rPr>
              <a:t> </a:t>
            </a:r>
            <a:endParaRPr lang="en-GB" sz="1400" dirty="0">
              <a:solidFill>
                <a:schemeClr val="accent1">
                  <a:lumMod val="50000"/>
                </a:schemeClr>
              </a:solidFill>
            </a:endParaRPr>
          </a:p>
        </p:txBody>
      </p:sp>
      <p:sp>
        <p:nvSpPr>
          <p:cNvPr id="60" name="Rounded Rectangle 59"/>
          <p:cNvSpPr/>
          <p:nvPr/>
        </p:nvSpPr>
        <p:spPr>
          <a:xfrm>
            <a:off x="563528" y="3891164"/>
            <a:ext cx="6335490" cy="867685"/>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a:t>
            </a:r>
            <a:r>
              <a:rPr lang="en-GB" sz="1400" b="1" dirty="0">
                <a:solidFill>
                  <a:schemeClr val="accent1">
                    <a:lumMod val="50000"/>
                  </a:schemeClr>
                </a:solidFill>
              </a:rPr>
              <a:t>4: </a:t>
            </a:r>
            <a:r>
              <a:rPr lang="en-GB" sz="1400" b="1" dirty="0" smtClean="0">
                <a:solidFill>
                  <a:schemeClr val="accent1">
                    <a:lumMod val="50000"/>
                  </a:schemeClr>
                </a:solidFill>
              </a:rPr>
              <a:t>Concern </a:t>
            </a:r>
            <a:r>
              <a:rPr lang="en-GB" sz="1400" b="1" dirty="0">
                <a:solidFill>
                  <a:schemeClr val="accent1">
                    <a:lumMod val="50000"/>
                  </a:schemeClr>
                </a:solidFill>
              </a:rPr>
              <a:t>passed to </a:t>
            </a:r>
            <a:r>
              <a:rPr lang="en-GB" sz="1400" b="1" dirty="0" smtClean="0">
                <a:solidFill>
                  <a:schemeClr val="accent1">
                    <a:lumMod val="50000"/>
                  </a:schemeClr>
                </a:solidFill>
              </a:rPr>
              <a:t>identified individual for action</a:t>
            </a:r>
          </a:p>
          <a:p>
            <a:r>
              <a:rPr lang="en-GB" sz="1200" dirty="0" smtClean="0">
                <a:solidFill>
                  <a:schemeClr val="accent1">
                    <a:lumMod val="50000"/>
                  </a:schemeClr>
                </a:solidFill>
              </a:rPr>
              <a:t> N.B. if the concern relates to an Executive it goes to the Chief Executive, if it is about the Chief Executive it will be raised with the Chair, if it is about the Chair it will be raised with the Cabinet Secretary  </a:t>
            </a:r>
            <a:endParaRPr lang="en-GB" sz="1400" b="1" dirty="0">
              <a:solidFill>
                <a:schemeClr val="accent1">
                  <a:lumMod val="50000"/>
                </a:schemeClr>
              </a:solidFill>
            </a:endParaRPr>
          </a:p>
          <a:p>
            <a:r>
              <a:rPr lang="en-GB" sz="1400" b="1" dirty="0" smtClean="0">
                <a:solidFill>
                  <a:schemeClr val="accent1">
                    <a:lumMod val="50000"/>
                  </a:schemeClr>
                </a:solidFill>
              </a:rPr>
              <a:t> </a:t>
            </a:r>
            <a:endParaRPr lang="en-GB" sz="1400" b="1" dirty="0">
              <a:solidFill>
                <a:schemeClr val="accent1">
                  <a:lumMod val="50000"/>
                </a:schemeClr>
              </a:solidFill>
            </a:endParaRPr>
          </a:p>
        </p:txBody>
      </p:sp>
      <p:sp>
        <p:nvSpPr>
          <p:cNvPr id="18" name="Rounded Rectangle 17"/>
          <p:cNvSpPr/>
          <p:nvPr/>
        </p:nvSpPr>
        <p:spPr>
          <a:xfrm>
            <a:off x="572646" y="4891880"/>
            <a:ext cx="6317254" cy="2860608"/>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a:t>
            </a:r>
            <a:r>
              <a:rPr lang="en-GB" sz="1400" b="1" dirty="0">
                <a:solidFill>
                  <a:schemeClr val="accent1">
                    <a:lumMod val="50000"/>
                  </a:schemeClr>
                </a:solidFill>
              </a:rPr>
              <a:t>5</a:t>
            </a:r>
            <a:r>
              <a:rPr lang="en-GB" sz="1400" b="1" dirty="0" smtClean="0">
                <a:solidFill>
                  <a:schemeClr val="accent1">
                    <a:lumMod val="50000"/>
                  </a:schemeClr>
                </a:solidFill>
              </a:rPr>
              <a:t>: Investigation, Action and Feedback</a:t>
            </a:r>
          </a:p>
          <a:p>
            <a:r>
              <a:rPr lang="en-GB" sz="1400" dirty="0" smtClean="0">
                <a:solidFill>
                  <a:schemeClr val="accent1">
                    <a:lumMod val="50000"/>
                  </a:schemeClr>
                </a:solidFill>
              </a:rPr>
              <a:t> </a:t>
            </a:r>
          </a:p>
          <a:p>
            <a:endParaRPr lang="en-GB" sz="1400" dirty="0">
              <a:solidFill>
                <a:schemeClr val="accent1">
                  <a:lumMod val="50000"/>
                </a:schemeClr>
              </a:solidFill>
            </a:endParaRPr>
          </a:p>
          <a:p>
            <a:r>
              <a:rPr lang="en-GB" sz="1400" dirty="0" smtClean="0">
                <a:solidFill>
                  <a:schemeClr val="accent1">
                    <a:lumMod val="50000"/>
                  </a:schemeClr>
                </a:solidFill>
              </a:rPr>
              <a:t> </a:t>
            </a:r>
            <a:endParaRPr lang="en-GB" sz="1400" dirty="0">
              <a:solidFill>
                <a:schemeClr val="accent1">
                  <a:lumMod val="50000"/>
                </a:schemeClr>
              </a:solidFill>
            </a:endParaRPr>
          </a:p>
          <a:p>
            <a:r>
              <a:rPr lang="en-GB" sz="1400" dirty="0" smtClean="0">
                <a:solidFill>
                  <a:schemeClr val="accent1">
                    <a:lumMod val="50000"/>
                  </a:schemeClr>
                </a:solidFill>
              </a:rPr>
              <a:t> </a:t>
            </a:r>
          </a:p>
          <a:p>
            <a:endParaRPr lang="en-GB" sz="1400" dirty="0">
              <a:solidFill>
                <a:schemeClr val="accent1">
                  <a:lumMod val="50000"/>
                </a:schemeClr>
              </a:solidFill>
            </a:endParaRPr>
          </a:p>
          <a:p>
            <a:r>
              <a:rPr lang="en-GB" sz="1400" dirty="0" smtClean="0">
                <a:solidFill>
                  <a:schemeClr val="accent1">
                    <a:lumMod val="50000"/>
                  </a:schemeClr>
                </a:solidFill>
              </a:rPr>
              <a:t> </a:t>
            </a:r>
            <a:endParaRPr lang="en-GB" sz="1400" dirty="0">
              <a:solidFill>
                <a:schemeClr val="accent1">
                  <a:lumMod val="50000"/>
                </a:schemeClr>
              </a:solidFill>
            </a:endParaRPr>
          </a:p>
        </p:txBody>
      </p:sp>
      <p:sp>
        <p:nvSpPr>
          <p:cNvPr id="61" name="Rounded Rectangle 60"/>
          <p:cNvSpPr/>
          <p:nvPr/>
        </p:nvSpPr>
        <p:spPr>
          <a:xfrm>
            <a:off x="813403" y="5306487"/>
            <a:ext cx="5800048" cy="341343"/>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Method/frequency of communication and confidentiality agreed with concern raiser </a:t>
            </a:r>
            <a:endParaRPr lang="en-GB" sz="1100" dirty="0">
              <a:solidFill>
                <a:schemeClr val="accent1">
                  <a:lumMod val="50000"/>
                </a:schemeClr>
              </a:solidFill>
            </a:endParaRPr>
          </a:p>
        </p:txBody>
      </p:sp>
      <p:sp>
        <p:nvSpPr>
          <p:cNvPr id="19" name="Rounded Rectangle 18"/>
          <p:cNvSpPr/>
          <p:nvPr/>
        </p:nvSpPr>
        <p:spPr>
          <a:xfrm>
            <a:off x="813403" y="5786725"/>
            <a:ext cx="5800047" cy="358379"/>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Investigation manager appointed and supplied with information by ‘identified individual’</a:t>
            </a:r>
            <a:endParaRPr lang="en-GB" sz="1100" dirty="0">
              <a:solidFill>
                <a:schemeClr val="accent1">
                  <a:lumMod val="50000"/>
                </a:schemeClr>
              </a:solidFill>
            </a:endParaRPr>
          </a:p>
        </p:txBody>
      </p:sp>
      <p:sp>
        <p:nvSpPr>
          <p:cNvPr id="20" name="Rounded Rectangle 19"/>
          <p:cNvSpPr/>
          <p:nvPr/>
        </p:nvSpPr>
        <p:spPr>
          <a:xfrm>
            <a:off x="813404" y="6269711"/>
            <a:ext cx="5800047" cy="439040"/>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Fact finding/investigation conducted within 30  working days – includes witness interviews, examination of documents etc. (N.B. if 30 days is not possible the individual will be kept informed)</a:t>
            </a:r>
            <a:endParaRPr lang="en-GB" sz="1100" dirty="0">
              <a:solidFill>
                <a:schemeClr val="accent1">
                  <a:lumMod val="50000"/>
                </a:schemeClr>
              </a:solidFill>
            </a:endParaRPr>
          </a:p>
        </p:txBody>
      </p:sp>
      <p:sp>
        <p:nvSpPr>
          <p:cNvPr id="21" name="Rounded Rectangle 20"/>
          <p:cNvSpPr/>
          <p:nvPr/>
        </p:nvSpPr>
        <p:spPr>
          <a:xfrm>
            <a:off x="813403" y="6808638"/>
            <a:ext cx="5800047" cy="344941"/>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Investigation manager feeds back to ‘identified individual’</a:t>
            </a:r>
            <a:endParaRPr lang="en-GB" sz="1100" dirty="0">
              <a:solidFill>
                <a:schemeClr val="accent1">
                  <a:lumMod val="50000"/>
                </a:schemeClr>
              </a:solidFill>
            </a:endParaRPr>
          </a:p>
        </p:txBody>
      </p:sp>
      <p:sp>
        <p:nvSpPr>
          <p:cNvPr id="22" name="Rounded Rectangle 21"/>
          <p:cNvSpPr/>
          <p:nvPr/>
        </p:nvSpPr>
        <p:spPr>
          <a:xfrm>
            <a:off x="963039" y="7281623"/>
            <a:ext cx="2517348" cy="37097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Appropriate action taken</a:t>
            </a:r>
            <a:endParaRPr lang="en-GB" sz="1100" dirty="0">
              <a:solidFill>
                <a:schemeClr val="accent1">
                  <a:lumMod val="50000"/>
                </a:schemeClr>
              </a:solidFill>
            </a:endParaRPr>
          </a:p>
        </p:txBody>
      </p:sp>
      <p:sp>
        <p:nvSpPr>
          <p:cNvPr id="23" name="Rounded Rectangle 22"/>
          <p:cNvSpPr/>
          <p:nvPr/>
        </p:nvSpPr>
        <p:spPr>
          <a:xfrm>
            <a:off x="3854688" y="7298288"/>
            <a:ext cx="2444730" cy="354312"/>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1">
                    <a:lumMod val="50000"/>
                  </a:schemeClr>
                </a:solidFill>
              </a:rPr>
              <a:t>Feedback given to concern raiser </a:t>
            </a:r>
            <a:endParaRPr lang="en-GB" sz="1100" dirty="0">
              <a:solidFill>
                <a:schemeClr val="accent1">
                  <a:lumMod val="50000"/>
                </a:schemeClr>
              </a:solidFill>
            </a:endParaRPr>
          </a:p>
        </p:txBody>
      </p:sp>
      <p:sp>
        <p:nvSpPr>
          <p:cNvPr id="24" name="Rounded Rectangle 23"/>
          <p:cNvSpPr/>
          <p:nvPr/>
        </p:nvSpPr>
        <p:spPr>
          <a:xfrm>
            <a:off x="572644" y="7916662"/>
            <a:ext cx="6317255" cy="755494"/>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dirty="0" smtClean="0">
                <a:solidFill>
                  <a:schemeClr val="accent1">
                    <a:lumMod val="50000"/>
                  </a:schemeClr>
                </a:solidFill>
              </a:rPr>
              <a:t>STEP 6: Log Outcome</a:t>
            </a:r>
          </a:p>
          <a:p>
            <a:r>
              <a:rPr lang="en-GB" sz="1200" dirty="0" smtClean="0">
                <a:solidFill>
                  <a:schemeClr val="accent1">
                    <a:lumMod val="50000"/>
                  </a:schemeClr>
                </a:solidFill>
              </a:rPr>
              <a:t>The outcome of ALL formal concerns must be logged with </a:t>
            </a:r>
            <a:r>
              <a:rPr lang="en-GB" sz="1200" dirty="0">
                <a:solidFill>
                  <a:schemeClr val="accent1">
                    <a:lumMod val="50000"/>
                  </a:schemeClr>
                </a:solidFill>
              </a:rPr>
              <a:t>Director of Corporate </a:t>
            </a:r>
            <a:r>
              <a:rPr lang="en-GB" sz="1200" dirty="0" smtClean="0">
                <a:solidFill>
                  <a:schemeClr val="accent1">
                    <a:lumMod val="50000"/>
                  </a:schemeClr>
                </a:solidFill>
              </a:rPr>
              <a:t>Governance and will be reported to Board on a quarterly basis and HSMB when received</a:t>
            </a:r>
            <a:endParaRPr lang="en-GB" sz="1200" dirty="0">
              <a:solidFill>
                <a:schemeClr val="accent1">
                  <a:lumMod val="50000"/>
                </a:schemeClr>
              </a:solidFill>
            </a:endParaRPr>
          </a:p>
        </p:txBody>
      </p:sp>
      <p:sp>
        <p:nvSpPr>
          <p:cNvPr id="25" name="Rounded Rectangle 24"/>
          <p:cNvSpPr/>
          <p:nvPr/>
        </p:nvSpPr>
        <p:spPr>
          <a:xfrm>
            <a:off x="112072" y="891425"/>
            <a:ext cx="383936" cy="7025237"/>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100" dirty="0" smtClean="0">
                <a:solidFill>
                  <a:schemeClr val="accent1">
                    <a:lumMod val="50000"/>
                  </a:schemeClr>
                </a:solidFill>
              </a:rPr>
              <a:t>Signpost to support available e.g. Employee Wellbeing Service,, Trade Unions etc.</a:t>
            </a:r>
            <a:endParaRPr lang="en-GB" sz="1100" dirty="0">
              <a:solidFill>
                <a:schemeClr val="accent1">
                  <a:lumMod val="50000"/>
                </a:schemeClr>
              </a:solidFill>
            </a:endParaRPr>
          </a:p>
        </p:txBody>
      </p:sp>
      <p:sp>
        <p:nvSpPr>
          <p:cNvPr id="26" name="Rounded Rectangle 25"/>
          <p:cNvSpPr/>
          <p:nvPr/>
        </p:nvSpPr>
        <p:spPr>
          <a:xfrm>
            <a:off x="7018080" y="1310186"/>
            <a:ext cx="403951" cy="5576389"/>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100" dirty="0" smtClean="0">
                <a:solidFill>
                  <a:schemeClr val="accent1">
                    <a:lumMod val="50000"/>
                  </a:schemeClr>
                </a:solidFill>
              </a:rPr>
              <a:t>If individual is not content that the issue is resolved they may wish to raise their concern again through a different route or with a more senior manager</a:t>
            </a:r>
            <a:endParaRPr lang="en-GB" sz="1100" dirty="0">
              <a:solidFill>
                <a:schemeClr val="accent1">
                  <a:lumMod val="50000"/>
                </a:schemeClr>
              </a:solidFill>
            </a:endParaRPr>
          </a:p>
        </p:txBody>
      </p:sp>
      <p:sp>
        <p:nvSpPr>
          <p:cNvPr id="2" name="Down Arrow 1"/>
          <p:cNvSpPr/>
          <p:nvPr/>
        </p:nvSpPr>
        <p:spPr>
          <a:xfrm>
            <a:off x="3474709" y="1778829"/>
            <a:ext cx="504000" cy="2883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own Arrow 27"/>
          <p:cNvSpPr/>
          <p:nvPr/>
        </p:nvSpPr>
        <p:spPr>
          <a:xfrm>
            <a:off x="3474709" y="4762286"/>
            <a:ext cx="504000" cy="2883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Down Arrow 28"/>
          <p:cNvSpPr/>
          <p:nvPr/>
        </p:nvSpPr>
        <p:spPr>
          <a:xfrm>
            <a:off x="3433051" y="3720557"/>
            <a:ext cx="504000" cy="2883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own Arrow 29"/>
          <p:cNvSpPr/>
          <p:nvPr/>
        </p:nvSpPr>
        <p:spPr>
          <a:xfrm>
            <a:off x="3461426" y="2890608"/>
            <a:ext cx="504000" cy="260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Down Arrow 30"/>
          <p:cNvSpPr/>
          <p:nvPr/>
        </p:nvSpPr>
        <p:spPr>
          <a:xfrm>
            <a:off x="3474709" y="7752488"/>
            <a:ext cx="504000" cy="2883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Elbow Connector 5"/>
          <p:cNvCxnSpPr>
            <a:stCxn id="26" idx="0"/>
            <a:endCxn id="10" idx="3"/>
          </p:cNvCxnSpPr>
          <p:nvPr/>
        </p:nvCxnSpPr>
        <p:spPr>
          <a:xfrm rot="16200000" flipV="1">
            <a:off x="6972514" y="1062644"/>
            <a:ext cx="155810" cy="339274"/>
          </a:xfrm>
          <a:prstGeom prst="bentConnector2">
            <a:avLst/>
          </a:prstGeom>
          <a:ln w="50800" cmpd="sng">
            <a:tailEnd type="triangle"/>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23" idx="3"/>
            <a:endCxn id="26" idx="2"/>
          </p:cNvCxnSpPr>
          <p:nvPr/>
        </p:nvCxnSpPr>
        <p:spPr>
          <a:xfrm flipV="1">
            <a:off x="6299418" y="6886575"/>
            <a:ext cx="920638" cy="588869"/>
          </a:xfrm>
          <a:prstGeom prst="bentConnector2">
            <a:avLst/>
          </a:prstGeom>
          <a:ln w="60325">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315180" y="8740093"/>
            <a:ext cx="7106851" cy="13965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100" dirty="0" smtClean="0">
                <a:solidFill>
                  <a:schemeClr val="accent1">
                    <a:lumMod val="50000"/>
                  </a:schemeClr>
                </a:solidFill>
              </a:rPr>
              <a:t>‘</a:t>
            </a:r>
            <a:r>
              <a:rPr lang="en-GB" sz="1100" b="1" dirty="0" smtClean="0">
                <a:solidFill>
                  <a:schemeClr val="accent1">
                    <a:lumMod val="50000"/>
                  </a:schemeClr>
                </a:solidFill>
              </a:rPr>
              <a:t>Blowing </a:t>
            </a:r>
            <a:r>
              <a:rPr lang="en-GB" sz="1100" b="1" dirty="0">
                <a:solidFill>
                  <a:schemeClr val="accent1">
                    <a:lumMod val="50000"/>
                  </a:schemeClr>
                </a:solidFill>
              </a:rPr>
              <a:t>the whistle</a:t>
            </a:r>
            <a:r>
              <a:rPr lang="en-GB" sz="1100" dirty="0">
                <a:solidFill>
                  <a:schemeClr val="accent1">
                    <a:lumMod val="50000"/>
                  </a:schemeClr>
                </a:solidFill>
              </a:rPr>
              <a:t>‘ or 'making a disclosure in the public </a:t>
            </a:r>
            <a:r>
              <a:rPr lang="en-GB" sz="1100" dirty="0" smtClean="0">
                <a:solidFill>
                  <a:schemeClr val="accent1">
                    <a:lumMod val="50000"/>
                  </a:schemeClr>
                </a:solidFill>
              </a:rPr>
              <a:t>interest‘ gives the individual certain protections.   This takes place when an individual discloses that they reasonably believe that </a:t>
            </a:r>
            <a:r>
              <a:rPr lang="en-GB" sz="1100" dirty="0">
                <a:solidFill>
                  <a:schemeClr val="accent1">
                    <a:lumMod val="50000"/>
                  </a:schemeClr>
                </a:solidFill>
              </a:rPr>
              <a:t>one or more of the following </a:t>
            </a:r>
            <a:r>
              <a:rPr lang="en-GB" sz="1100" dirty="0" smtClean="0">
                <a:solidFill>
                  <a:schemeClr val="accent1">
                    <a:lumMod val="50000"/>
                  </a:schemeClr>
                </a:solidFill>
              </a:rPr>
              <a:t>is </a:t>
            </a:r>
            <a:r>
              <a:rPr lang="en-GB" sz="1100" dirty="0">
                <a:solidFill>
                  <a:schemeClr val="accent1">
                    <a:lumMod val="50000"/>
                  </a:schemeClr>
                </a:solidFill>
              </a:rPr>
              <a:t>either happening, has taken place, or is likely to happen in the </a:t>
            </a:r>
            <a:r>
              <a:rPr lang="en-GB" sz="1100" dirty="0" smtClean="0">
                <a:solidFill>
                  <a:schemeClr val="accent1">
                    <a:lumMod val="50000"/>
                  </a:schemeClr>
                </a:solidFill>
              </a:rPr>
              <a:t>future, and </a:t>
            </a:r>
            <a:r>
              <a:rPr lang="en-GB" sz="1100" dirty="0">
                <a:solidFill>
                  <a:schemeClr val="accent1">
                    <a:lumMod val="50000"/>
                  </a:schemeClr>
                </a:solidFill>
              </a:rPr>
              <a:t>it is in the public </a:t>
            </a:r>
            <a:r>
              <a:rPr lang="en-GB" sz="1100" dirty="0" smtClean="0">
                <a:solidFill>
                  <a:schemeClr val="accent1">
                    <a:lumMod val="50000"/>
                  </a:schemeClr>
                </a:solidFill>
              </a:rPr>
              <a:t>interest: </a:t>
            </a:r>
          </a:p>
          <a:p>
            <a:endParaRPr lang="en-GB" sz="1100" dirty="0"/>
          </a:p>
          <a:p>
            <a:pPr marL="171450" indent="-171450">
              <a:buFont typeface="Arial" panose="020B0604020202020204" pitchFamily="34" charset="0"/>
              <a:buChar char="•"/>
            </a:pPr>
            <a:endParaRPr lang="en-GB" sz="1100" dirty="0" smtClean="0"/>
          </a:p>
          <a:p>
            <a:pPr marL="171450" indent="-171450">
              <a:buFont typeface="Arial" panose="020B0604020202020204" pitchFamily="34" charset="0"/>
              <a:buChar char="•"/>
            </a:pPr>
            <a:endParaRPr lang="en-GB" sz="1100" dirty="0"/>
          </a:p>
        </p:txBody>
      </p:sp>
      <p:sp>
        <p:nvSpPr>
          <p:cNvPr id="71" name="TextBox 70"/>
          <p:cNvSpPr txBox="1"/>
          <p:nvPr/>
        </p:nvSpPr>
        <p:spPr>
          <a:xfrm>
            <a:off x="515064" y="9378460"/>
            <a:ext cx="3373416" cy="769441"/>
          </a:xfrm>
          <a:prstGeom prst="rect">
            <a:avLst/>
          </a:prstGeom>
          <a:noFill/>
        </p:spPr>
        <p:txBody>
          <a:bodyPr wrap="square" rtlCol="0">
            <a:spAutoFit/>
          </a:bodyPr>
          <a:lstStyle/>
          <a:p>
            <a:pPr marL="285750" indent="-285750">
              <a:buFont typeface="Arial" panose="020B0604020202020204" pitchFamily="34" charset="0"/>
              <a:buChar char="•"/>
            </a:pPr>
            <a:r>
              <a:rPr lang="en-GB" sz="1100" dirty="0" smtClean="0">
                <a:solidFill>
                  <a:schemeClr val="accent1">
                    <a:lumMod val="50000"/>
                  </a:schemeClr>
                </a:solidFill>
              </a:rPr>
              <a:t>Someone’s health &amp;/or safety has been put in danger by action or inaction </a:t>
            </a:r>
          </a:p>
          <a:p>
            <a:pPr marL="285750" indent="-285750">
              <a:buFont typeface="Arial" panose="020B0604020202020204" pitchFamily="34" charset="0"/>
              <a:buChar char="•"/>
            </a:pPr>
            <a:r>
              <a:rPr lang="en-GB" sz="1100" dirty="0" smtClean="0">
                <a:solidFill>
                  <a:schemeClr val="accent1">
                    <a:lumMod val="50000"/>
                  </a:schemeClr>
                </a:solidFill>
              </a:rPr>
              <a:t>Damage has been caused to the environment </a:t>
            </a:r>
          </a:p>
          <a:p>
            <a:pPr marL="285750" indent="-285750">
              <a:buFont typeface="Arial" panose="020B0604020202020204" pitchFamily="34" charset="0"/>
              <a:buChar char="•"/>
            </a:pPr>
            <a:r>
              <a:rPr lang="en-GB" sz="1100" dirty="0" smtClean="0">
                <a:solidFill>
                  <a:schemeClr val="accent1">
                    <a:lumMod val="50000"/>
                  </a:schemeClr>
                </a:solidFill>
              </a:rPr>
              <a:t>A criminal offence has been committed </a:t>
            </a:r>
            <a:endParaRPr lang="en-GB" sz="1100" dirty="0">
              <a:solidFill>
                <a:schemeClr val="accent1">
                  <a:lumMod val="50000"/>
                </a:schemeClr>
              </a:solidFill>
            </a:endParaRPr>
          </a:p>
        </p:txBody>
      </p:sp>
      <p:sp>
        <p:nvSpPr>
          <p:cNvPr id="72" name="TextBox 71"/>
          <p:cNvSpPr txBox="1"/>
          <p:nvPr/>
        </p:nvSpPr>
        <p:spPr>
          <a:xfrm>
            <a:off x="3775978" y="9378460"/>
            <a:ext cx="3351257" cy="600164"/>
          </a:xfrm>
          <a:prstGeom prst="rect">
            <a:avLst/>
          </a:prstGeom>
          <a:solidFill>
            <a:schemeClr val="accent1">
              <a:lumMod val="20000"/>
              <a:lumOff val="80000"/>
            </a:schemeClr>
          </a:solidFill>
        </p:spPr>
        <p:txBody>
          <a:bodyPr wrap="square" rtlCol="0">
            <a:spAutoFit/>
          </a:bodyPr>
          <a:lstStyle/>
          <a:p>
            <a:pPr marL="285750" indent="-285750">
              <a:buFont typeface="Arial" panose="020B0604020202020204" pitchFamily="34" charset="0"/>
              <a:buChar char="•"/>
            </a:pPr>
            <a:r>
              <a:rPr lang="en-GB" sz="1100" dirty="0" smtClean="0">
                <a:solidFill>
                  <a:schemeClr val="accent1">
                    <a:lumMod val="50000"/>
                  </a:schemeClr>
                </a:solidFill>
              </a:rPr>
              <a:t>A legal obligation has been breached</a:t>
            </a:r>
          </a:p>
          <a:p>
            <a:pPr marL="285750" indent="-285750">
              <a:buFont typeface="Arial" panose="020B0604020202020204" pitchFamily="34" charset="0"/>
              <a:buChar char="•"/>
            </a:pPr>
            <a:r>
              <a:rPr lang="en-GB" sz="1100" dirty="0" smtClean="0">
                <a:solidFill>
                  <a:schemeClr val="accent1">
                    <a:lumMod val="50000"/>
                  </a:schemeClr>
                </a:solidFill>
              </a:rPr>
              <a:t>There’s been a deliberate attempt to cover up one of these</a:t>
            </a:r>
            <a:endParaRPr lang="en-GB" sz="1100" dirty="0">
              <a:solidFill>
                <a:schemeClr val="accent1">
                  <a:lumMod val="50000"/>
                </a:schemeClr>
              </a:solidFill>
            </a:endParaRPr>
          </a:p>
        </p:txBody>
      </p:sp>
      <p:sp>
        <p:nvSpPr>
          <p:cNvPr id="76" name="Down Arrow 75"/>
          <p:cNvSpPr/>
          <p:nvPr/>
        </p:nvSpPr>
        <p:spPr>
          <a:xfrm>
            <a:off x="2221713" y="7157016"/>
            <a:ext cx="211337" cy="242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Down Arrow 76"/>
          <p:cNvSpPr/>
          <p:nvPr/>
        </p:nvSpPr>
        <p:spPr>
          <a:xfrm>
            <a:off x="5090971" y="7166291"/>
            <a:ext cx="211337" cy="242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Down Arrow 77"/>
          <p:cNvSpPr/>
          <p:nvPr/>
        </p:nvSpPr>
        <p:spPr>
          <a:xfrm>
            <a:off x="3607757" y="6704286"/>
            <a:ext cx="211337" cy="242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Down Arrow 78"/>
          <p:cNvSpPr/>
          <p:nvPr/>
        </p:nvSpPr>
        <p:spPr>
          <a:xfrm>
            <a:off x="3607756" y="6127214"/>
            <a:ext cx="211337" cy="242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Down Arrow 79"/>
          <p:cNvSpPr/>
          <p:nvPr/>
        </p:nvSpPr>
        <p:spPr>
          <a:xfrm>
            <a:off x="3617486" y="5638831"/>
            <a:ext cx="211337" cy="2428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96237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TotalTime>
  <Words>457</Words>
  <Application>Microsoft Office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CardiffandVale UHB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Pressley (Cardiff and Vale UHB - Human Resources)</dc:creator>
  <cp:lastModifiedBy>Helen Bricknell (Cardiff and Vale UHB - Headquarters)</cp:lastModifiedBy>
  <cp:revision>32</cp:revision>
  <cp:lastPrinted>2018-04-27T08:21:10Z</cp:lastPrinted>
  <dcterms:created xsi:type="dcterms:W3CDTF">2018-04-26T09:22:35Z</dcterms:created>
  <dcterms:modified xsi:type="dcterms:W3CDTF">2020-10-06T12:00:32Z</dcterms:modified>
</cp:coreProperties>
</file>