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7561263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9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8BB5"/>
    <a:srgbClr val="D1AE7E"/>
    <a:srgbClr val="B2D8C2"/>
    <a:srgbClr val="DBFCFD"/>
    <a:srgbClr val="00829B"/>
    <a:srgbClr val="0099CC"/>
    <a:srgbClr val="009999"/>
    <a:srgbClr val="AADBCF"/>
    <a:srgbClr val="028CB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14D183-29FF-4D15-F455-4ABC2C576B68}" v="27" dt="2025-11-06T10:35:43.3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47" autoAdjust="0"/>
  </p:normalViewPr>
  <p:slideViewPr>
    <p:cSldViewPr>
      <p:cViewPr>
        <p:scale>
          <a:sx n="130" d="100"/>
          <a:sy n="130" d="100"/>
        </p:scale>
        <p:origin x="2418" y="-3840"/>
      </p:cViewPr>
      <p:guideLst>
        <p:guide orient="horz" pos="336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F13894-70F5-48E8-8D21-FDF4CF9FCD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965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5C9E53-1F31-40DA-B6C4-F82C939B4CCC}" type="datetimeFigureOut">
              <a:rPr lang="en-US"/>
              <a:pPr>
                <a:defRPr/>
              </a:pPr>
              <a:t>11/6/2025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7A8F8B-29AB-496A-9F5A-81498138C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08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1FE6BF-8A3D-424C-83FE-35C5E2AED73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729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F064C-105C-4082-872E-82837C12EE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158" y="1750055"/>
            <a:ext cx="5670947" cy="3722887"/>
          </a:xfrm>
        </p:spPr>
        <p:txBody>
          <a:bodyPr anchor="b"/>
          <a:lstStyle>
            <a:lvl1pPr algn="ctr">
              <a:defRPr sz="372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5D1BC1-8C55-4398-A4D4-3A82D22F3F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158" y="5616511"/>
            <a:ext cx="5670947" cy="2581762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55" indent="0" algn="ctr">
              <a:buNone/>
              <a:defRPr sz="1240"/>
            </a:lvl2pPr>
            <a:lvl3pPr marL="567111" indent="0" algn="ctr">
              <a:buNone/>
              <a:defRPr sz="1116"/>
            </a:lvl3pPr>
            <a:lvl4pPr marL="850666" indent="0" algn="ctr">
              <a:buNone/>
              <a:defRPr sz="992"/>
            </a:lvl4pPr>
            <a:lvl5pPr marL="1134222" indent="0" algn="ctr">
              <a:buNone/>
              <a:defRPr sz="992"/>
            </a:lvl5pPr>
            <a:lvl6pPr marL="1417777" indent="0" algn="ctr">
              <a:buNone/>
              <a:defRPr sz="992"/>
            </a:lvl6pPr>
            <a:lvl7pPr marL="1701333" indent="0" algn="ctr">
              <a:buNone/>
              <a:defRPr sz="992"/>
            </a:lvl7pPr>
            <a:lvl8pPr marL="1984888" indent="0" algn="ctr">
              <a:buNone/>
              <a:defRPr sz="992"/>
            </a:lvl8pPr>
            <a:lvl9pPr marL="2268444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C1C5F-00FA-4862-AC98-8879DA573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8BC21-21A2-4893-9E11-0ED2B085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83135-292A-4DE9-9269-E4EEFD33A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AD39A-D961-4D96-AC98-6705BB48175A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4650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C8AD5-72D0-4FE7-BAE0-6C80D0981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B9A351-0F2C-49E8-91E7-95D8F2FDF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2F6DD-3A2E-41CE-A07B-52C271784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0E00C-8567-4DCF-A672-82F4D7117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DF170-84FC-437D-9C12-382E55A67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6027C-18D8-4F16-BF0E-BE53376A233B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7965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F92132-5F21-4DEE-A5B5-D6A6D45135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11029" y="569325"/>
            <a:ext cx="1630397" cy="9062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06E527-AED6-4E6A-B9F6-94E70556D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837" y="569325"/>
            <a:ext cx="4796676" cy="90621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5BD4B-CD82-4ED6-A924-F5EC66F0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FAB54-53E4-4733-940A-6428BD0EA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7D009-8BAF-4B65-AFCA-0CC98784B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C15D9-85AF-475F-8D60-56D85E763CF4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3014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34988" y="614363"/>
            <a:ext cx="9620250" cy="25193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4988" y="3536950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21313" y="3536950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4988" y="8620125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1313" y="8620125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F557A-D5E0-4732-80EE-87749E8F79B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5661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2029E-CB0F-4ACC-ABFA-CD350D8E8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9ABE6-2A04-4113-BDB6-8878CCC87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5BE3C-0FA6-423F-90D1-497BEFACE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73E12-12AB-478A-87CB-4D011550D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BFB0C-FE5C-4BBB-A2BA-2D27F00B9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323A6D-25B9-45FE-884D-7EC2CAAEB45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1838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C5593-CF8C-415A-9B90-41ECA0F6B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899" y="2665925"/>
            <a:ext cx="6521589" cy="4448157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58B54-51EC-4FF8-B072-632AE68AC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899" y="7156164"/>
            <a:ext cx="6521589" cy="2339180"/>
          </a:xfrm>
        </p:spPr>
        <p:txBody>
          <a:bodyPr/>
          <a:lstStyle>
            <a:lvl1pPr marL="0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1pPr>
            <a:lvl2pPr marL="283555" indent="0">
              <a:buNone/>
              <a:defRPr sz="1240">
                <a:solidFill>
                  <a:schemeClr val="tx1">
                    <a:tint val="75000"/>
                  </a:schemeClr>
                </a:solidFill>
              </a:defRPr>
            </a:lvl2pPr>
            <a:lvl3pPr marL="567111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3pPr>
            <a:lvl4pPr marL="850666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4pPr>
            <a:lvl5pPr marL="1134222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5pPr>
            <a:lvl6pPr marL="141777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6pPr>
            <a:lvl7pPr marL="1701333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7pPr>
            <a:lvl8pPr marL="198488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8pPr>
            <a:lvl9pPr marL="2268444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CA0A3-8851-40A7-BDD6-BC4264BBD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6D314-D4AA-4905-B32B-8F85AB457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F6028-126E-4040-BD50-145A52AFF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8929-8B07-4450-9466-850EF38D0B4A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9172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67724-6E65-4E04-BBCD-7CDC5C32E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BADCD-3649-4F99-8C42-1D8F48A43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837" y="2846623"/>
            <a:ext cx="3213537" cy="67848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C3A01-6148-4FA5-A5E1-4189F65FA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889" y="2846623"/>
            <a:ext cx="3213537" cy="67848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E84E3-03F0-447A-84D9-E1BABB930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2EDD0-CCA9-49D5-BC50-1A4AC2929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2877E-5BED-4B85-A381-7E28E8EB1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FCDF6A-7157-43F2-9C31-D551A78FC7B4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6974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26319-22F6-4218-954D-8953EDD85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22" y="569326"/>
            <a:ext cx="6521589" cy="20668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9D29F-51DB-4E68-96B6-2A1BAF828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822" y="2621369"/>
            <a:ext cx="3198768" cy="128469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55" indent="0">
              <a:buNone/>
              <a:defRPr sz="1240" b="1"/>
            </a:lvl2pPr>
            <a:lvl3pPr marL="567111" indent="0">
              <a:buNone/>
              <a:defRPr sz="1116" b="1"/>
            </a:lvl3pPr>
            <a:lvl4pPr marL="850666" indent="0">
              <a:buNone/>
              <a:defRPr sz="992" b="1"/>
            </a:lvl4pPr>
            <a:lvl5pPr marL="1134222" indent="0">
              <a:buNone/>
              <a:defRPr sz="992" b="1"/>
            </a:lvl5pPr>
            <a:lvl6pPr marL="1417777" indent="0">
              <a:buNone/>
              <a:defRPr sz="992" b="1"/>
            </a:lvl6pPr>
            <a:lvl7pPr marL="1701333" indent="0">
              <a:buNone/>
              <a:defRPr sz="992" b="1"/>
            </a:lvl7pPr>
            <a:lvl8pPr marL="1984888" indent="0">
              <a:buNone/>
              <a:defRPr sz="992" b="1"/>
            </a:lvl8pPr>
            <a:lvl9pPr marL="2268444" indent="0">
              <a:buNone/>
              <a:defRPr sz="99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EF6F6-9BD2-4454-939D-695C4BB73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822" y="3906061"/>
            <a:ext cx="3198768" cy="57452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A7200-DC58-403D-9543-4112B138F6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7889" y="2621369"/>
            <a:ext cx="3214522" cy="128469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55" indent="0">
              <a:buNone/>
              <a:defRPr sz="1240" b="1"/>
            </a:lvl2pPr>
            <a:lvl3pPr marL="567111" indent="0">
              <a:buNone/>
              <a:defRPr sz="1116" b="1"/>
            </a:lvl3pPr>
            <a:lvl4pPr marL="850666" indent="0">
              <a:buNone/>
              <a:defRPr sz="992" b="1"/>
            </a:lvl4pPr>
            <a:lvl5pPr marL="1134222" indent="0">
              <a:buNone/>
              <a:defRPr sz="992" b="1"/>
            </a:lvl5pPr>
            <a:lvl6pPr marL="1417777" indent="0">
              <a:buNone/>
              <a:defRPr sz="992" b="1"/>
            </a:lvl6pPr>
            <a:lvl7pPr marL="1701333" indent="0">
              <a:buNone/>
              <a:defRPr sz="992" b="1"/>
            </a:lvl7pPr>
            <a:lvl8pPr marL="1984888" indent="0">
              <a:buNone/>
              <a:defRPr sz="992" b="1"/>
            </a:lvl8pPr>
            <a:lvl9pPr marL="2268444" indent="0">
              <a:buNone/>
              <a:defRPr sz="99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FEDE4F-4D13-4DE4-9E3A-9CD3B40F02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7889" y="3906061"/>
            <a:ext cx="3214522" cy="57452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3CCC53-579B-4FEE-A3F1-134EC2731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AF4723-4DEA-4B9C-B8B6-D5DB1E2F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AABB5-BB0C-4EA8-9449-A7E546430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152AF3-6476-47FE-B250-B462540906BC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4914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B3117-5CFE-4AEC-9D58-6A803E62A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00CF1E-5298-450C-AC05-0B7E288E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DD1D2-8F5B-4DB9-86E0-F1EB1314F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BB3BC3-032F-4082-87C6-04A6F7946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94D1CC-F9E5-4EC9-8A98-BE3A743D5C65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4557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D97DFB-471B-4259-9E25-2A51ACE8C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E29632-5C8B-4E67-8B08-B2F9E5D97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1343B-2DB2-49C0-B3AE-4F9ACE233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9C244-AF2B-4E93-8D10-43CD76A12DBF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182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DCC32-3964-4104-AAE3-21A4A0695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22" y="712893"/>
            <a:ext cx="2438704" cy="2495127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D42D3-192A-4E3D-B5F8-D2513C8E3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522" y="1539652"/>
            <a:ext cx="3827889" cy="7599245"/>
          </a:xfrm>
        </p:spPr>
        <p:txBody>
          <a:bodyPr/>
          <a:lstStyle>
            <a:lvl1pPr>
              <a:defRPr sz="1985"/>
            </a:lvl1pPr>
            <a:lvl2pPr>
              <a:defRPr sz="1737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DD7D4-5D99-4259-BE8E-2218D732E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822" y="3208020"/>
            <a:ext cx="2438704" cy="5943254"/>
          </a:xfrm>
        </p:spPr>
        <p:txBody>
          <a:bodyPr/>
          <a:lstStyle>
            <a:lvl1pPr marL="0" indent="0">
              <a:buNone/>
              <a:defRPr sz="992"/>
            </a:lvl1pPr>
            <a:lvl2pPr marL="283555" indent="0">
              <a:buNone/>
              <a:defRPr sz="868"/>
            </a:lvl2pPr>
            <a:lvl3pPr marL="567111" indent="0">
              <a:buNone/>
              <a:defRPr sz="744"/>
            </a:lvl3pPr>
            <a:lvl4pPr marL="850666" indent="0">
              <a:buNone/>
              <a:defRPr sz="620"/>
            </a:lvl4pPr>
            <a:lvl5pPr marL="1134222" indent="0">
              <a:buNone/>
              <a:defRPr sz="620"/>
            </a:lvl5pPr>
            <a:lvl6pPr marL="1417777" indent="0">
              <a:buNone/>
              <a:defRPr sz="620"/>
            </a:lvl6pPr>
            <a:lvl7pPr marL="1701333" indent="0">
              <a:buNone/>
              <a:defRPr sz="620"/>
            </a:lvl7pPr>
            <a:lvl8pPr marL="1984888" indent="0">
              <a:buNone/>
              <a:defRPr sz="620"/>
            </a:lvl8pPr>
            <a:lvl9pPr marL="2268444" indent="0">
              <a:buNone/>
              <a:defRPr sz="6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CFBB0-47EA-4440-B49D-5CBCE19B5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34F3A0-505A-49F1-88C1-3D5C82DAB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9992F-C6EC-4E39-973E-36D2F58A0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ECB9D-AA9E-4E7B-83AE-2CAD9BC55911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1416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8BE78-5AE9-4CD1-A812-4710C20F1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22" y="712893"/>
            <a:ext cx="2438704" cy="2495127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D8F5DF-E659-41A2-BE6F-6ED0787247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4522" y="1539652"/>
            <a:ext cx="3827889" cy="7599245"/>
          </a:xfrm>
        </p:spPr>
        <p:txBody>
          <a:bodyPr/>
          <a:lstStyle>
            <a:lvl1pPr marL="0" indent="0">
              <a:buNone/>
              <a:defRPr sz="1985"/>
            </a:lvl1pPr>
            <a:lvl2pPr marL="283555" indent="0">
              <a:buNone/>
              <a:defRPr sz="1737"/>
            </a:lvl2pPr>
            <a:lvl3pPr marL="567111" indent="0">
              <a:buNone/>
              <a:defRPr sz="1488"/>
            </a:lvl3pPr>
            <a:lvl4pPr marL="850666" indent="0">
              <a:buNone/>
              <a:defRPr sz="1240"/>
            </a:lvl4pPr>
            <a:lvl5pPr marL="1134222" indent="0">
              <a:buNone/>
              <a:defRPr sz="1240"/>
            </a:lvl5pPr>
            <a:lvl6pPr marL="1417777" indent="0">
              <a:buNone/>
              <a:defRPr sz="1240"/>
            </a:lvl6pPr>
            <a:lvl7pPr marL="1701333" indent="0">
              <a:buNone/>
              <a:defRPr sz="1240"/>
            </a:lvl7pPr>
            <a:lvl8pPr marL="1984888" indent="0">
              <a:buNone/>
              <a:defRPr sz="1240"/>
            </a:lvl8pPr>
            <a:lvl9pPr marL="2268444" indent="0">
              <a:buNone/>
              <a:defRPr sz="124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7BBAB-2ECC-4118-9012-E5D8B6F50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822" y="3208020"/>
            <a:ext cx="2438704" cy="5943254"/>
          </a:xfrm>
        </p:spPr>
        <p:txBody>
          <a:bodyPr/>
          <a:lstStyle>
            <a:lvl1pPr marL="0" indent="0">
              <a:buNone/>
              <a:defRPr sz="992"/>
            </a:lvl1pPr>
            <a:lvl2pPr marL="283555" indent="0">
              <a:buNone/>
              <a:defRPr sz="868"/>
            </a:lvl2pPr>
            <a:lvl3pPr marL="567111" indent="0">
              <a:buNone/>
              <a:defRPr sz="744"/>
            </a:lvl3pPr>
            <a:lvl4pPr marL="850666" indent="0">
              <a:buNone/>
              <a:defRPr sz="620"/>
            </a:lvl4pPr>
            <a:lvl5pPr marL="1134222" indent="0">
              <a:buNone/>
              <a:defRPr sz="620"/>
            </a:lvl5pPr>
            <a:lvl6pPr marL="1417777" indent="0">
              <a:buNone/>
              <a:defRPr sz="620"/>
            </a:lvl6pPr>
            <a:lvl7pPr marL="1701333" indent="0">
              <a:buNone/>
              <a:defRPr sz="620"/>
            </a:lvl7pPr>
            <a:lvl8pPr marL="1984888" indent="0">
              <a:buNone/>
              <a:defRPr sz="620"/>
            </a:lvl8pPr>
            <a:lvl9pPr marL="2268444" indent="0">
              <a:buNone/>
              <a:defRPr sz="6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89B51-B5DA-4CF9-BFA7-16DC7F80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3EDF92-125E-4DD6-B240-FAF7B8C4F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6CBB8C-5CC0-4634-89F9-CED74A1B4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B177E2-430E-4904-87F4-740F58AA2F85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6776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CEBF93-1636-46B6-95DE-97A96847F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837" y="569326"/>
            <a:ext cx="6521589" cy="2066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2CFFB-89D6-4F30-ABEE-F18C80CDD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837" y="2846623"/>
            <a:ext cx="6521589" cy="678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89BDA-DA52-4BB3-A351-4300CBA557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9837" y="9911198"/>
            <a:ext cx="1701284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AB228-69CE-48D4-B956-3900DAB82F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4669" y="9911198"/>
            <a:ext cx="2551926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1F3D7-C629-42F3-BB4D-AF080053E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40142" y="9911198"/>
            <a:ext cx="1701284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9D42F-DFBF-4BA5-9C50-8D27A7638082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3339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defTabSz="567111" rtl="0" eaLnBrk="1" latinLnBrk="0" hangingPunct="1">
        <a:lnSpc>
          <a:spcPct val="90000"/>
        </a:lnSpc>
        <a:spcBef>
          <a:spcPct val="0"/>
        </a:spcBef>
        <a:buNone/>
        <a:defRPr sz="27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778" indent="-141778" algn="l" defTabSz="567111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737" kern="1200">
          <a:solidFill>
            <a:schemeClr val="tx1"/>
          </a:solidFill>
          <a:latin typeface="+mn-lt"/>
          <a:ea typeface="+mn-ea"/>
          <a:cs typeface="+mn-cs"/>
        </a:defRPr>
      </a:lvl1pPr>
      <a:lvl2pPr marL="425333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08889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92444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275999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559555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3110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666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10221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55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111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666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222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777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333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888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444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1024"/>
          <p:cNvSpPr>
            <a:spLocks noChangeArrowheads="1"/>
          </p:cNvSpPr>
          <p:nvPr/>
        </p:nvSpPr>
        <p:spPr bwMode="auto">
          <a:xfrm>
            <a:off x="326744" y="2145007"/>
            <a:ext cx="7175423" cy="71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041" name="Rectangle 1235"/>
          <p:cNvSpPr>
            <a:spLocks noChangeArrowheads="1"/>
          </p:cNvSpPr>
          <p:nvPr/>
        </p:nvSpPr>
        <p:spPr bwMode="auto">
          <a:xfrm>
            <a:off x="129854" y="6099040"/>
            <a:ext cx="356685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GB" sz="1100" b="1" dirty="0">
              <a:solidFill>
                <a:srgbClr val="0082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HYGYRCHEDD </a:t>
            </a:r>
          </a:p>
          <a:p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yr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ymatebion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gadarnhaol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iawn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o ran: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Cyfathrebu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â'r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adran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Amser aros am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hapwyntiad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Cefnogaeth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gydag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anghenion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cyfathrebu</a:t>
            </a:r>
            <a:endParaRPr lang="it-IT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3" name="Rectangle 1238"/>
          <p:cNvSpPr>
            <a:spLocks noChangeArrowheads="1"/>
          </p:cNvSpPr>
          <p:nvPr/>
        </p:nvSpPr>
        <p:spPr bwMode="auto">
          <a:xfrm>
            <a:off x="14669" y="5605672"/>
            <a:ext cx="756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" name="Rectangle 1244"/>
          <p:cNvSpPr>
            <a:spLocks noChangeArrowheads="1"/>
          </p:cNvSpPr>
          <p:nvPr/>
        </p:nvSpPr>
        <p:spPr bwMode="auto">
          <a:xfrm>
            <a:off x="96032" y="7633698"/>
            <a:ext cx="356685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644525"/>
            <a:r>
              <a:rPr lang="it-IT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AMGYLCHOEDD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44525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lefel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uchel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foddhad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gyda'r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croeso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gafwyd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dderbynfa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ymddangosiad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chysur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yr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ystafelloedd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Fodd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bynnag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nododd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10% o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gleifion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leiaf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anfodlonrwydd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gyda'r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tymheredd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ystafelloedd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clinig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a/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neu'r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mannau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aros. Yr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unig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faes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cyson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arall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anfodlonrwydd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gydag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argaeledd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parcio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44525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44525"/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Ein Hymateb:</a:t>
            </a:r>
          </a:p>
          <a:p>
            <a:pPr algn="just" defTabSz="644525"/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Rydym yn cydnabod anfodlonrwydd defnyddwyr ein gwasanaeth ac rydym yn gweithio'n gyson i wella amgylchedd ein hadrannau.</a:t>
            </a:r>
          </a:p>
        </p:txBody>
      </p:sp>
      <p:sp>
        <p:nvSpPr>
          <p:cNvPr id="1037" name="Line 1049"/>
          <p:cNvSpPr>
            <a:spLocks noChangeShapeType="1"/>
          </p:cNvSpPr>
          <p:nvPr/>
        </p:nvSpPr>
        <p:spPr bwMode="auto">
          <a:xfrm>
            <a:off x="189687" y="1603039"/>
            <a:ext cx="7180134" cy="1"/>
          </a:xfrm>
          <a:prstGeom prst="line">
            <a:avLst/>
          </a:prstGeom>
          <a:noFill/>
          <a:ln w="19050">
            <a:solidFill>
              <a:srgbClr val="AADBCF"/>
            </a:solidFill>
            <a:round/>
            <a:headEnd/>
            <a:tailEnd/>
          </a:ln>
        </p:spPr>
        <p:txBody>
          <a:bodyPr/>
          <a:lstStyle/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42D019-F68E-459E-9AC6-C280D0033A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376" t="30320" r="54686" b="51528"/>
          <a:stretch/>
        </p:blipFill>
        <p:spPr>
          <a:xfrm>
            <a:off x="5073161" y="9692972"/>
            <a:ext cx="920948" cy="91477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233ED10-5D65-3753-33D8-A39D709C8119}"/>
              </a:ext>
            </a:extLst>
          </p:cNvPr>
          <p:cNvGrpSpPr/>
          <p:nvPr/>
        </p:nvGrpSpPr>
        <p:grpSpPr>
          <a:xfrm>
            <a:off x="194160" y="-62175"/>
            <a:ext cx="6771037" cy="1366136"/>
            <a:chOff x="9862" y="36940"/>
            <a:chExt cx="6682360" cy="1366136"/>
          </a:xfrm>
        </p:grpSpPr>
        <p:sp>
          <p:nvSpPr>
            <p:cNvPr id="1032" name="Text Box 33"/>
            <p:cNvSpPr txBox="1">
              <a:spLocks noChangeArrowheads="1"/>
            </p:cNvSpPr>
            <p:nvPr/>
          </p:nvSpPr>
          <p:spPr bwMode="auto">
            <a:xfrm>
              <a:off x="9862" y="36940"/>
              <a:ext cx="3915443" cy="1366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3245" tIns="51622" rIns="103245" bIns="51622">
              <a:spAutoFit/>
            </a:bodyPr>
            <a:lstStyle/>
            <a:p>
              <a:pPr algn="ctr" defTabSz="644525">
                <a:spcBef>
                  <a:spcPct val="50000"/>
                </a:spcBef>
              </a:pPr>
              <a:br>
                <a:rPr lang="en-GB" dirty="0"/>
              </a:br>
              <a:r>
                <a:rPr lang="en-GB" b="1" dirty="0" err="1">
                  <a:solidFill>
                    <a:srgbClr val="028BB5"/>
                  </a:solidFill>
                </a:rPr>
                <a:t>Gwasanaethau</a:t>
              </a:r>
              <a:r>
                <a:rPr lang="en-GB" b="1" dirty="0">
                  <a:solidFill>
                    <a:srgbClr val="028BB5"/>
                  </a:solidFill>
                </a:rPr>
                <a:t> </a:t>
              </a:r>
              <a:r>
                <a:rPr lang="en-GB" b="1" dirty="0" err="1">
                  <a:solidFill>
                    <a:srgbClr val="028BB5"/>
                  </a:solidFill>
                </a:rPr>
                <a:t>Awdioleg</a:t>
              </a:r>
              <a:r>
                <a:rPr lang="en-GB" b="1" dirty="0">
                  <a:solidFill>
                    <a:srgbClr val="028BB5"/>
                  </a:solidFill>
                </a:rPr>
                <a:t> </a:t>
              </a:r>
              <a:r>
                <a:rPr lang="en-GB" b="1" dirty="0" err="1">
                  <a:solidFill>
                    <a:srgbClr val="028BB5"/>
                  </a:solidFill>
                </a:rPr>
                <a:t>i</a:t>
              </a:r>
              <a:r>
                <a:rPr lang="en-GB" b="1" dirty="0">
                  <a:solidFill>
                    <a:srgbClr val="028BB5"/>
                  </a:solidFill>
                </a:rPr>
                <a:t> </a:t>
              </a:r>
              <a:r>
                <a:rPr lang="en-GB" b="1" dirty="0" err="1">
                  <a:solidFill>
                    <a:srgbClr val="028BB5"/>
                  </a:solidFill>
                </a:rPr>
                <a:t>Oedolion</a:t>
              </a:r>
              <a:r>
                <a:rPr lang="en-GB" b="1" dirty="0">
                  <a:solidFill>
                    <a:srgbClr val="028BB5"/>
                  </a:solidFill>
                </a:rPr>
                <a:t> </a:t>
              </a:r>
              <a:r>
                <a:rPr lang="en-GB" b="1" dirty="0" err="1">
                  <a:solidFill>
                    <a:srgbClr val="028BB5"/>
                  </a:solidFill>
                </a:rPr>
                <a:t>Adborth</a:t>
              </a:r>
              <a:r>
                <a:rPr lang="en-GB" b="1" dirty="0">
                  <a:solidFill>
                    <a:srgbClr val="028BB5"/>
                  </a:solidFill>
                </a:rPr>
                <a:t> </a:t>
              </a:r>
              <a:r>
                <a:rPr lang="en-GB" b="1" dirty="0" err="1">
                  <a:solidFill>
                    <a:srgbClr val="028BB5"/>
                  </a:solidFill>
                </a:rPr>
                <a:t>Defnyddwyr</a:t>
              </a:r>
              <a:r>
                <a:rPr lang="en-GB" b="1" dirty="0">
                  <a:solidFill>
                    <a:srgbClr val="028BB5"/>
                  </a:solidFill>
                </a:rPr>
                <a:t> </a:t>
              </a:r>
              <a:r>
                <a:rPr lang="en-GB" b="1" dirty="0" err="1">
                  <a:solidFill>
                    <a:srgbClr val="028BB5"/>
                  </a:solidFill>
                </a:rPr>
                <a:t>Gwasanaeth</a:t>
              </a:r>
              <a:r>
                <a:rPr lang="en-GB" b="1" dirty="0">
                  <a:solidFill>
                    <a:srgbClr val="028BB5"/>
                  </a:solidFill>
                </a:rPr>
                <a:t> </a:t>
              </a:r>
              <a:r>
                <a:rPr lang="en-US" b="1" dirty="0">
                  <a:solidFill>
                    <a:srgbClr val="028BB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2025</a:t>
              </a:r>
              <a:br>
                <a:rPr lang="en-GB" sz="1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2" name="Rectangle 1236"/>
            <p:cNvSpPr>
              <a:spLocks noChangeArrowheads="1"/>
            </p:cNvSpPr>
            <p:nvPr/>
          </p:nvSpPr>
          <p:spPr bwMode="auto">
            <a:xfrm>
              <a:off x="2802057" y="199120"/>
              <a:ext cx="1841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 sz="800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37701AB-FA03-43AC-ACE3-0FAB6C50C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" t="80" r="618" b="787"/>
            <a:stretch>
              <a:fillRect/>
            </a:stretch>
          </p:blipFill>
          <p:spPr>
            <a:xfrm>
              <a:off x="3991638" y="199783"/>
              <a:ext cx="2700584" cy="706069"/>
            </a:xfrm>
            <a:prstGeom prst="rect">
              <a:avLst/>
            </a:prstGeom>
          </p:spPr>
        </p:pic>
      </p:grpSp>
      <p:sp>
        <p:nvSpPr>
          <p:cNvPr id="4" name="Rectangle 1235">
            <a:extLst>
              <a:ext uri="{FF2B5EF4-FFF2-40B4-BE49-F238E27FC236}">
                <a16:creationId xmlns:a16="http://schemas.microsoft.com/office/drawing/2014/main" id="{D7441D45-3DFC-502E-C7A5-CF7C089BD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0631" y="7633698"/>
            <a:ext cx="3641312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GWYBODAETH</a:t>
            </a:r>
          </a:p>
          <a:p>
            <a:pPr algn="just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lefelau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boddhad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uchel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gyda'r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adran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Cyflwyno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gwybodaeth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ystod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apwyntiadauInformation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available on the website.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defnyddwyr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gwasanaeth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fodlon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iawn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â'r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ffordd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cyflwynwyd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gwybodaeth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a'u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cyfranogiad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 broses o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wneud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penderfyniadau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am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gofal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yr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awdiolegydd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gyfeillgar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iawn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helpodd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esbonio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colli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clyw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ffordd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gallwn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deall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hawdd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it-IT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235">
            <a:extLst>
              <a:ext uri="{FF2B5EF4-FFF2-40B4-BE49-F238E27FC236}">
                <a16:creationId xmlns:a16="http://schemas.microsoft.com/office/drawing/2014/main" id="{A5252335-DB20-9342-9D7B-1A3AF0721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26" y="3562897"/>
            <a:ext cx="3566852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ATGYWEIRIADAU</a:t>
            </a:r>
          </a:p>
          <a:p>
            <a:pPr algn="just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defnyddwyr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gwasanaeth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fodlon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iawn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â'r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ddarpariaeth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gwasanaeth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mynediad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agored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atgyweiriadau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post.</a:t>
            </a:r>
          </a:p>
          <a:p>
            <a:pPr algn="just"/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“Pa mor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ddefnyddiol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oedd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Louise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clinig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galw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heibio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. Amyneddgar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iawn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barod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ateb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fy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holl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gwestiynau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Mynediad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agored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ac am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ddim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. Staff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proffesiynol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dymunol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beth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sydd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ddim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i'w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hoffi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?”</a:t>
            </a: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Rebecca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gymwynasgar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iawn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wnaeth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hi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atgyweirio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fy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nau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gymorth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clyw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fedrus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Esboniodd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beth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oedd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o'i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a'u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trwsio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ill </a:t>
            </a:r>
            <a:r>
              <a:rPr lang="en-GB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dau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it-IT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35">
            <a:extLst>
              <a:ext uri="{FF2B5EF4-FFF2-40B4-BE49-F238E27FC236}">
                <a16:creationId xmlns:a16="http://schemas.microsoft.com/office/drawing/2014/main" id="{207D2ED9-E909-1E20-BD99-F68AB67B1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9620" y="3603273"/>
            <a:ext cx="3474359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it-IT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GOFAL A THRINIAETH STAFF</a:t>
            </a:r>
          </a:p>
          <a:p>
            <a:pPr algn="just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Adroddwyd lefel eithriadol o uchel o foddhad gyda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Proffesiynoldeb y staff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cyfleoedd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drafod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cymorth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gynigir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gydag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anawsterau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apwyntiadau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Yr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amser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aros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galw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apwyntiad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Mae'r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cwmwl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geiriau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isod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tynnu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sylw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amrywiaeth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canmoliaethau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dderbyniwyd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024">
            <a:extLst>
              <a:ext uri="{FF2B5EF4-FFF2-40B4-BE49-F238E27FC236}">
                <a16:creationId xmlns:a16="http://schemas.microsoft.com/office/drawing/2014/main" id="{01654EDA-9DDE-65B0-7FB1-200FCED92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81" y="9850279"/>
            <a:ext cx="3490743" cy="600164"/>
          </a:xfrm>
          <a:prstGeom prst="rect">
            <a:avLst/>
          </a:prstGeom>
          <a:solidFill>
            <a:srgbClr val="D1AE7E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Cymerir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sylw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negyddol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ddifrif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byddant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rhan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gynllun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gweithredu'r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flwyddyn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nesaf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gwella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gwasanaethau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9DAC2A25-6A27-BCDF-73FC-394300665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995" y="1172759"/>
            <a:ext cx="6980004" cy="330872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9044" rIns="0" bIns="-1904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altLang="en-US" sz="12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Dosbarthwyd holiaduron boddhad i bob defnyddiwr Gwasanaeth Awdioleg i Oedolion yng Nghaerdydd a Bro Morganwg o fis </a:t>
            </a:r>
            <a:r>
              <a:rPr kumimoji="0" lang="cy-GB" altLang="en-US" sz="1200" b="0" i="0" u="none" strike="noStrike" cap="none" normalizeH="0" baseline="0" dirty="0">
                <a:ln>
                  <a:noFill/>
                </a:ln>
                <a:solidFill>
                  <a:srgbClr val="028BB5"/>
                </a:solidFill>
                <a:effectLst/>
              </a:rPr>
              <a:t>Awst 2024</a:t>
            </a:r>
            <a:r>
              <a:rPr kumimoji="0" lang="cy-GB" altLang="en-US" sz="12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. Cawsom</a:t>
            </a:r>
            <a:r>
              <a:rPr kumimoji="0" lang="cy-GB" altLang="en-US" sz="1200" b="0" i="0" u="none" strike="noStrike" cap="none" normalizeH="0" baseline="0" dirty="0">
                <a:ln>
                  <a:noFill/>
                </a:ln>
                <a:solidFill>
                  <a:srgbClr val="028BB5"/>
                </a:solidFill>
                <a:effectLst/>
              </a:rPr>
              <a:t> 188 </a:t>
            </a:r>
            <a:r>
              <a:rPr kumimoji="0" lang="cy-GB" altLang="en-US" sz="12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o ymatebion, a dangosir y canlyniadau isod.</a:t>
            </a:r>
            <a:r>
              <a:rPr kumimoji="0" lang="cy-GB" altLang="en-US" sz="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cy-GB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DDB29DDD-499C-493D-21B7-1C04A91C7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588" y="1685765"/>
            <a:ext cx="7175423" cy="1823588"/>
          </a:xfrm>
          <a:prstGeom prst="rect">
            <a:avLst/>
          </a:prstGeom>
          <a:solidFill>
            <a:srgbClr val="028BB5"/>
          </a:solidFill>
          <a:ln>
            <a:noFill/>
          </a:ln>
          <a:effectLst/>
        </p:spPr>
        <p:txBody>
          <a:bodyPr vert="horz" wrap="square" lIns="0" tIns="-19044" rIns="0" bIns="-1904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CYFFREDINOL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y-GB" altLang="en-US" sz="11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Roeddem yn falch iawn o glywed bod yr ymatebion cyffredinol ar gyfer yr adran yn gadarnhaol iawn, gyda 95% o gleifion yn fodlon iawn â'u hapwyntiadau.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y-GB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altLang="en-US" sz="11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Gwasanaeth ardderchog, cyrhaeddon ni ychydig funudau'n gynnar ond yna cawsom ein galw. Awdiolegydd hynod o dda a phroffesiynol iawn. Yma gyda fy mam a oedd wrth ei bodd gyda'r gwasanaeth a'r gofal a ddangoswyd.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y-GB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altLang="en-US" sz="11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“Roedd Hannah yn garedig, yn effeithlon, roedd hi’n gwrando. Fel nyrs wedi ymddeol, beth arall allwn i ofyn gan aelod o staff y GIG? Diolch.”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y-GB" altLang="en-US" sz="11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 descr="A close up of words&#10;&#10;AI-generated content may be incorrect.">
            <a:extLst>
              <a:ext uri="{FF2B5EF4-FFF2-40B4-BE49-F238E27FC236}">
                <a16:creationId xmlns:a16="http://schemas.microsoft.com/office/drawing/2014/main" id="{FA440A69-6FD3-97DF-52D1-39A0506386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659" y="5333491"/>
            <a:ext cx="3420591" cy="2072451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90592447-a011-4733-a787-f40d2d5d95df">
      <Terms xmlns="http://schemas.microsoft.com/office/infopath/2007/PartnerControls"/>
    </lcf76f155ced4ddcb4097134ff3c332f>
    <TaxCatchAll xmlns="68f78f1a-65f6-41b0-bc40-f44371902d0d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32CC353BC0EE489D8559E18D1E1AB0" ma:contentTypeVersion="16" ma:contentTypeDescription="Create a new document." ma:contentTypeScope="" ma:versionID="17b986307ee0d2d649db47d136712cac">
  <xsd:schema xmlns:xsd="http://www.w3.org/2001/XMLSchema" xmlns:xs="http://www.w3.org/2001/XMLSchema" xmlns:p="http://schemas.microsoft.com/office/2006/metadata/properties" xmlns:ns1="http://schemas.microsoft.com/sharepoint/v3" xmlns:ns2="90592447-a011-4733-a787-f40d2d5d95df" xmlns:ns3="68f78f1a-65f6-41b0-bc40-f44371902d0d" targetNamespace="http://schemas.microsoft.com/office/2006/metadata/properties" ma:root="true" ma:fieldsID="5a2d92408c1998c7a2812066b28337d0" ns1:_="" ns2:_="" ns3:_="">
    <xsd:import namespace="http://schemas.microsoft.com/sharepoint/v3"/>
    <xsd:import namespace="90592447-a011-4733-a787-f40d2d5d95df"/>
    <xsd:import namespace="68f78f1a-65f6-41b0-bc40-f44371902d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92447-a011-4733-a787-f40d2d5d95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f78f1a-65f6-41b0-bc40-f44371902d0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d36b4f8-657e-4878-be2b-a53141be5b92}" ma:internalName="TaxCatchAll" ma:showField="CatchAllData" ma:web="68f78f1a-65f6-41b0-bc40-f44371902d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B0DE93-71C5-405E-AD58-4A9A30B76F99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  <ds:schemaRef ds:uri="http://schemas.microsoft.com/sharepoint/v3"/>
    <ds:schemaRef ds:uri="http://purl.org/dc/dcmitype/"/>
    <ds:schemaRef ds:uri="http://schemas.microsoft.com/office/2006/documentManagement/types"/>
    <ds:schemaRef ds:uri="68f78f1a-65f6-41b0-bc40-f44371902d0d"/>
    <ds:schemaRef ds:uri="90592447-a011-4733-a787-f40d2d5d95df"/>
  </ds:schemaRefs>
</ds:datastoreItem>
</file>

<file path=customXml/itemProps2.xml><?xml version="1.0" encoding="utf-8"?>
<ds:datastoreItem xmlns:ds="http://schemas.openxmlformats.org/officeDocument/2006/customXml" ds:itemID="{B5833B09-F4C9-4525-B267-91BD02399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0592447-a011-4733-a787-f40d2d5d95df"/>
    <ds:schemaRef ds:uri="68f78f1a-65f6-41b0-bc40-f44371902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66147BE-444E-4AE2-8C28-0CD5E12A11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2679</TotalTime>
  <Words>467</Words>
  <Application>Microsoft Office PowerPoint</Application>
  <PresentationFormat>Custom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Velindre NHS Trust Screening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Diane Brook</dc:creator>
  <cp:lastModifiedBy>Rhea Dala (Cardiff and Vale UHB - Audiology)</cp:lastModifiedBy>
  <cp:revision>212</cp:revision>
  <dcterms:created xsi:type="dcterms:W3CDTF">2008-03-28T09:33:17Z</dcterms:created>
  <dcterms:modified xsi:type="dcterms:W3CDTF">2025-11-06T12:55:44Z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0x010100EA32CC353BC0EE489D8559E18D1E1AB0</vt:lpwstr>
  </property>
  <property fmtid="{D5CDD505-2E9C-101B-9397-08002B2CF9AE}" pid="3" name="MediaServiceImageTags">
    <vt:lpwstr/>
  </property>
</Properties>
</file>